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11">
  <p:sldMasterIdLst>
    <p:sldMasterId id="2147483648" r:id="rId1"/>
  </p:sldMasterIdLst>
  <p:notesMasterIdLst>
    <p:notesMasterId r:id="rId5"/>
  </p:notesMasterIdLst>
  <p:sldIdLst>
    <p:sldId id="1211" r:id="rId3"/>
    <p:sldId id="1129" r:id="rId4"/>
    <p:sldId id="1135" r:id="rId6"/>
  </p:sldIdLst>
  <p:sldSz cx="21383625" cy="15119350"/>
  <p:notesSz cx="10020300" cy="14449425"/>
  <p:custDataLst>
    <p:tags r:id="rId11"/>
  </p:custDataLst>
  <p:defaultTextStyle>
    <a:defPPr>
      <a:defRPr lang="zh-CN"/>
    </a:defPPr>
    <a:lvl1pPr marL="0" algn="l" defTabSz="1751965" rtl="0" eaLnBrk="1" latinLnBrk="0" hangingPunct="1">
      <a:defRPr sz="3450" kern="1200">
        <a:solidFill>
          <a:schemeClr val="tx1"/>
        </a:solidFill>
        <a:latin typeface="+mn-lt"/>
        <a:ea typeface="+mn-ea"/>
        <a:cs typeface="+mn-cs"/>
      </a:defRPr>
    </a:lvl1pPr>
    <a:lvl2pPr marL="876300" algn="l" defTabSz="1751965" rtl="0" eaLnBrk="1" latinLnBrk="0" hangingPunct="1">
      <a:defRPr sz="3450" kern="1200">
        <a:solidFill>
          <a:schemeClr val="tx1"/>
        </a:solidFill>
        <a:latin typeface="+mn-lt"/>
        <a:ea typeface="+mn-ea"/>
        <a:cs typeface="+mn-cs"/>
      </a:defRPr>
    </a:lvl2pPr>
    <a:lvl3pPr marL="1751965" algn="l" defTabSz="1751965" rtl="0" eaLnBrk="1" latinLnBrk="0" hangingPunct="1">
      <a:defRPr sz="3450" kern="1200">
        <a:solidFill>
          <a:schemeClr val="tx1"/>
        </a:solidFill>
        <a:latin typeface="+mn-lt"/>
        <a:ea typeface="+mn-ea"/>
        <a:cs typeface="+mn-cs"/>
      </a:defRPr>
    </a:lvl3pPr>
    <a:lvl4pPr marL="2628265" algn="l" defTabSz="1751965" rtl="0" eaLnBrk="1" latinLnBrk="0" hangingPunct="1">
      <a:defRPr sz="3450" kern="1200">
        <a:solidFill>
          <a:schemeClr val="tx1"/>
        </a:solidFill>
        <a:latin typeface="+mn-lt"/>
        <a:ea typeface="+mn-ea"/>
        <a:cs typeface="+mn-cs"/>
      </a:defRPr>
    </a:lvl4pPr>
    <a:lvl5pPr marL="3503930" algn="l" defTabSz="1751965" rtl="0" eaLnBrk="1" latinLnBrk="0" hangingPunct="1">
      <a:defRPr sz="3450" kern="1200">
        <a:solidFill>
          <a:schemeClr val="tx1"/>
        </a:solidFill>
        <a:latin typeface="+mn-lt"/>
        <a:ea typeface="+mn-ea"/>
        <a:cs typeface="+mn-cs"/>
      </a:defRPr>
    </a:lvl5pPr>
    <a:lvl6pPr marL="4380230" algn="l" defTabSz="1751965" rtl="0" eaLnBrk="1" latinLnBrk="0" hangingPunct="1">
      <a:defRPr sz="3450" kern="1200">
        <a:solidFill>
          <a:schemeClr val="tx1"/>
        </a:solidFill>
        <a:latin typeface="+mn-lt"/>
        <a:ea typeface="+mn-ea"/>
        <a:cs typeface="+mn-cs"/>
      </a:defRPr>
    </a:lvl6pPr>
    <a:lvl7pPr marL="5256530" algn="l" defTabSz="1751965" rtl="0" eaLnBrk="1" latinLnBrk="0" hangingPunct="1">
      <a:defRPr sz="3450" kern="1200">
        <a:solidFill>
          <a:schemeClr val="tx1"/>
        </a:solidFill>
        <a:latin typeface="+mn-lt"/>
        <a:ea typeface="+mn-ea"/>
        <a:cs typeface="+mn-cs"/>
      </a:defRPr>
    </a:lvl7pPr>
    <a:lvl8pPr marL="6132195" algn="l" defTabSz="1751965" rtl="0" eaLnBrk="1" latinLnBrk="0" hangingPunct="1">
      <a:defRPr sz="3450" kern="1200">
        <a:solidFill>
          <a:schemeClr val="tx1"/>
        </a:solidFill>
        <a:latin typeface="+mn-lt"/>
        <a:ea typeface="+mn-ea"/>
        <a:cs typeface="+mn-cs"/>
      </a:defRPr>
    </a:lvl8pPr>
    <a:lvl9pPr marL="7008495" algn="l" defTabSz="1751965" rtl="0" eaLnBrk="1" latinLnBrk="0" hangingPunct="1">
      <a:defRPr sz="34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0800" userDrawn="1">
          <p15:clr>
            <a:srgbClr val="A4A3A4"/>
          </p15:clr>
        </p15:guide>
        <p15:guide id="2" pos="198" userDrawn="1">
          <p15:clr>
            <a:srgbClr val="A4A3A4"/>
          </p15:clr>
        </p15:guide>
        <p15:guide id="3" orient="horz" pos="1101" userDrawn="1">
          <p15:clr>
            <a:srgbClr val="A4A3A4"/>
          </p15:clr>
        </p15:guide>
        <p15:guide id="4" orient="horz" pos="9142" userDrawn="1">
          <p15:clr>
            <a:srgbClr val="A4A3A4"/>
          </p15:clr>
        </p15:guide>
        <p15:guide id="5" pos="2632" userDrawn="1">
          <p15:clr>
            <a:srgbClr val="A4A3A4"/>
          </p15:clr>
        </p15:guide>
        <p15:guide id="6" pos="91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EA009C"/>
    <a:srgbClr val="F8F8F8"/>
    <a:srgbClr val="FFFFFF"/>
    <a:srgbClr val="00CC99"/>
    <a:srgbClr val="008000"/>
    <a:srgbClr val="006600"/>
    <a:srgbClr val="F2F2F2"/>
    <a:srgbClr val="BFBFBF"/>
    <a:srgbClr val="873B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10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1932" y="54"/>
      </p:cViewPr>
      <p:guideLst>
        <p:guide pos="10800"/>
        <p:guide pos="198"/>
        <p:guide orient="horz" pos="1101"/>
        <p:guide orient="horz" pos="9142"/>
        <p:guide pos="2632"/>
        <p:guide pos="91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234.xml"/><Relationship Id="rId10" Type="http://schemas.openxmlformats.org/officeDocument/2006/relationships/commentAuthors" Target="commentAuthor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723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3400" cy="723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757C7-AE38-4D88-A718-54B53FC63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562100" y="1806575"/>
            <a:ext cx="6896100" cy="4876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01713" y="6953250"/>
            <a:ext cx="8016875" cy="5689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3725525"/>
            <a:ext cx="4341813" cy="723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75313" y="13725525"/>
            <a:ext cx="4343400" cy="723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18BDD-C7CE-4E3F-B156-6E7F6D7677C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45EA-6443-453E-BEE0-1F0B6F79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45EA-6443-453E-BEE0-1F0B6F79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2474395"/>
            <a:ext cx="18176081" cy="5263774"/>
          </a:xfrm>
        </p:spPr>
        <p:txBody>
          <a:bodyPr anchor="b"/>
          <a:lstStyle>
            <a:lvl1pPr algn="ctr">
              <a:defRPr sz="1323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7941160"/>
            <a:ext cx="16037719" cy="3650342"/>
          </a:xfrm>
        </p:spPr>
        <p:txBody>
          <a:bodyPr/>
          <a:lstStyle>
            <a:lvl1pPr marL="0" indent="0" algn="ctr">
              <a:buNone/>
              <a:defRPr sz="5290"/>
            </a:lvl1pPr>
            <a:lvl2pPr marL="1007745" indent="0" algn="ctr">
              <a:buNone/>
              <a:defRPr sz="4410"/>
            </a:lvl2pPr>
            <a:lvl3pPr marL="2016125" indent="0" algn="ctr">
              <a:buNone/>
              <a:defRPr sz="3970"/>
            </a:lvl3pPr>
            <a:lvl4pPr marL="3023870" indent="0" algn="ctr">
              <a:buNone/>
              <a:defRPr sz="3525"/>
            </a:lvl4pPr>
            <a:lvl5pPr marL="4031615" indent="0" algn="ctr">
              <a:buNone/>
              <a:defRPr sz="3525"/>
            </a:lvl5pPr>
            <a:lvl6pPr marL="5039995" indent="0" algn="ctr">
              <a:buNone/>
              <a:defRPr sz="3525"/>
            </a:lvl6pPr>
            <a:lvl7pPr marL="6047740" indent="0" algn="ctr">
              <a:buNone/>
              <a:defRPr sz="3525"/>
            </a:lvl7pPr>
            <a:lvl8pPr marL="7055485" indent="0" algn="ctr">
              <a:buNone/>
              <a:defRPr sz="3525"/>
            </a:lvl8pPr>
            <a:lvl9pPr marL="8063230" indent="0" algn="ctr">
              <a:buNone/>
              <a:defRPr sz="352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47E-7781-4CDB-BC69-7A6D44798E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A1A0-91E7-4786-90A8-5B7F764BCC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4" y="804969"/>
            <a:ext cx="18443377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4024827"/>
            <a:ext cx="18443377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14013401"/>
            <a:ext cx="4811316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047E-7781-4CDB-BC69-7A6D44798E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14013401"/>
            <a:ext cx="7216973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14013401"/>
            <a:ext cx="4811316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6A1A0-91E7-4786-90A8-5B7F764BCCB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2016125" rtl="0" eaLnBrk="1" latinLnBrk="0" hangingPunct="1">
        <a:lnSpc>
          <a:spcPct val="90000"/>
        </a:lnSpc>
        <a:spcBef>
          <a:spcPct val="0"/>
        </a:spcBef>
        <a:buNone/>
        <a:defRPr sz="9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4190" indent="-504190" algn="l" defTabSz="2016125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sz="6175" kern="1200">
          <a:solidFill>
            <a:schemeClr val="tx1"/>
          </a:solidFill>
          <a:latin typeface="+mn-lt"/>
          <a:ea typeface="+mn-ea"/>
          <a:cs typeface="+mn-cs"/>
        </a:defRPr>
      </a:lvl1pPr>
      <a:lvl2pPr marL="1511935" indent="-504190" algn="l" defTabSz="201612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5290" kern="1200">
          <a:solidFill>
            <a:schemeClr val="tx1"/>
          </a:solidFill>
          <a:latin typeface="+mn-lt"/>
          <a:ea typeface="+mn-ea"/>
          <a:cs typeface="+mn-cs"/>
        </a:defRPr>
      </a:lvl2pPr>
      <a:lvl3pPr marL="2519680" indent="-504190" algn="l" defTabSz="201612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4410" kern="1200">
          <a:solidFill>
            <a:schemeClr val="tx1"/>
          </a:solidFill>
          <a:latin typeface="+mn-lt"/>
          <a:ea typeface="+mn-ea"/>
          <a:cs typeface="+mn-cs"/>
        </a:defRPr>
      </a:lvl3pPr>
      <a:lvl4pPr marL="3528060" indent="-504190" algn="l" defTabSz="201612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4pPr>
      <a:lvl5pPr marL="4535805" indent="-504190" algn="l" defTabSz="201612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5pPr>
      <a:lvl6pPr marL="5543550" indent="-504190" algn="l" defTabSz="201612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6pPr>
      <a:lvl7pPr marL="6551930" indent="-504190" algn="l" defTabSz="201612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7pPr>
      <a:lvl8pPr marL="7559675" indent="-504190" algn="l" defTabSz="201612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8pPr>
      <a:lvl9pPr marL="8567420" indent="-504190" algn="l" defTabSz="201612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16125" rtl="0" eaLnBrk="1" latinLnBrk="0" hangingPunct="1"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1007745" algn="l" defTabSz="2016125" rtl="0" eaLnBrk="1" latinLnBrk="0" hangingPunct="1">
        <a:defRPr sz="3970" kern="1200">
          <a:solidFill>
            <a:schemeClr val="tx1"/>
          </a:solidFill>
          <a:latin typeface="+mn-lt"/>
          <a:ea typeface="+mn-ea"/>
          <a:cs typeface="+mn-cs"/>
        </a:defRPr>
      </a:lvl2pPr>
      <a:lvl3pPr marL="2016125" algn="l" defTabSz="2016125" rtl="0" eaLnBrk="1" latinLnBrk="0" hangingPunct="1">
        <a:defRPr sz="3970" kern="1200">
          <a:solidFill>
            <a:schemeClr val="tx1"/>
          </a:solidFill>
          <a:latin typeface="+mn-lt"/>
          <a:ea typeface="+mn-ea"/>
          <a:cs typeface="+mn-cs"/>
        </a:defRPr>
      </a:lvl3pPr>
      <a:lvl4pPr marL="3023870" algn="l" defTabSz="2016125" rtl="0" eaLnBrk="1" latinLnBrk="0" hangingPunct="1">
        <a:defRPr sz="3970" kern="1200">
          <a:solidFill>
            <a:schemeClr val="tx1"/>
          </a:solidFill>
          <a:latin typeface="+mn-lt"/>
          <a:ea typeface="+mn-ea"/>
          <a:cs typeface="+mn-cs"/>
        </a:defRPr>
      </a:lvl4pPr>
      <a:lvl5pPr marL="4031615" algn="l" defTabSz="2016125" rtl="0" eaLnBrk="1" latinLnBrk="0" hangingPunct="1">
        <a:defRPr sz="3970" kern="1200">
          <a:solidFill>
            <a:schemeClr val="tx1"/>
          </a:solidFill>
          <a:latin typeface="+mn-lt"/>
          <a:ea typeface="+mn-ea"/>
          <a:cs typeface="+mn-cs"/>
        </a:defRPr>
      </a:lvl5pPr>
      <a:lvl6pPr marL="5039995" algn="l" defTabSz="2016125" rtl="0" eaLnBrk="1" latinLnBrk="0" hangingPunct="1">
        <a:defRPr sz="3970" kern="1200">
          <a:solidFill>
            <a:schemeClr val="tx1"/>
          </a:solidFill>
          <a:latin typeface="+mn-lt"/>
          <a:ea typeface="+mn-ea"/>
          <a:cs typeface="+mn-cs"/>
        </a:defRPr>
      </a:lvl6pPr>
      <a:lvl7pPr marL="6047740" algn="l" defTabSz="2016125" rtl="0" eaLnBrk="1" latinLnBrk="0" hangingPunct="1">
        <a:defRPr sz="3970" kern="1200">
          <a:solidFill>
            <a:schemeClr val="tx1"/>
          </a:solidFill>
          <a:latin typeface="+mn-lt"/>
          <a:ea typeface="+mn-ea"/>
          <a:cs typeface="+mn-cs"/>
        </a:defRPr>
      </a:lvl7pPr>
      <a:lvl8pPr marL="7055485" algn="l" defTabSz="2016125" rtl="0" eaLnBrk="1" latinLnBrk="0" hangingPunct="1">
        <a:defRPr sz="3970" kern="1200">
          <a:solidFill>
            <a:schemeClr val="tx1"/>
          </a:solidFill>
          <a:latin typeface="+mn-lt"/>
          <a:ea typeface="+mn-ea"/>
          <a:cs typeface="+mn-cs"/>
        </a:defRPr>
      </a:lvl8pPr>
      <a:lvl9pPr marL="8063230" algn="l" defTabSz="2016125" rtl="0" eaLnBrk="1" latinLnBrk="0" hangingPunct="1">
        <a:defRPr sz="39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hyperlink" Target="mailto:xxxxxxxxx@163.com" TargetMode="Externa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9" Type="http://schemas.openxmlformats.org/officeDocument/2006/relationships/tags" Target="../tags/tag95.xml"/><Relationship Id="rId98" Type="http://schemas.openxmlformats.org/officeDocument/2006/relationships/tags" Target="../tags/tag94.xml"/><Relationship Id="rId97" Type="http://schemas.openxmlformats.org/officeDocument/2006/relationships/tags" Target="../tags/tag93.xml"/><Relationship Id="rId96" Type="http://schemas.openxmlformats.org/officeDocument/2006/relationships/tags" Target="../tags/tag92.xml"/><Relationship Id="rId95" Type="http://schemas.openxmlformats.org/officeDocument/2006/relationships/tags" Target="../tags/tag91.xml"/><Relationship Id="rId94" Type="http://schemas.openxmlformats.org/officeDocument/2006/relationships/tags" Target="../tags/tag90.xml"/><Relationship Id="rId93" Type="http://schemas.openxmlformats.org/officeDocument/2006/relationships/tags" Target="../tags/tag89.xml"/><Relationship Id="rId92" Type="http://schemas.openxmlformats.org/officeDocument/2006/relationships/tags" Target="../tags/tag88.xml"/><Relationship Id="rId91" Type="http://schemas.openxmlformats.org/officeDocument/2006/relationships/tags" Target="../tags/tag87.xml"/><Relationship Id="rId90" Type="http://schemas.openxmlformats.org/officeDocument/2006/relationships/tags" Target="../tags/tag86.xml"/><Relationship Id="rId9" Type="http://schemas.openxmlformats.org/officeDocument/2006/relationships/tags" Target="../tags/tag5.xml"/><Relationship Id="rId89" Type="http://schemas.openxmlformats.org/officeDocument/2006/relationships/tags" Target="../tags/tag85.xml"/><Relationship Id="rId88" Type="http://schemas.openxmlformats.org/officeDocument/2006/relationships/tags" Target="../tags/tag84.xml"/><Relationship Id="rId87" Type="http://schemas.openxmlformats.org/officeDocument/2006/relationships/tags" Target="../tags/tag83.xml"/><Relationship Id="rId86" Type="http://schemas.openxmlformats.org/officeDocument/2006/relationships/tags" Target="../tags/tag82.xml"/><Relationship Id="rId85" Type="http://schemas.openxmlformats.org/officeDocument/2006/relationships/tags" Target="../tags/tag81.xml"/><Relationship Id="rId84" Type="http://schemas.openxmlformats.org/officeDocument/2006/relationships/tags" Target="../tags/tag80.xml"/><Relationship Id="rId83" Type="http://schemas.openxmlformats.org/officeDocument/2006/relationships/tags" Target="../tags/tag79.xml"/><Relationship Id="rId82" Type="http://schemas.openxmlformats.org/officeDocument/2006/relationships/tags" Target="../tags/tag78.xml"/><Relationship Id="rId81" Type="http://schemas.openxmlformats.org/officeDocument/2006/relationships/tags" Target="../tags/tag77.xml"/><Relationship Id="rId80" Type="http://schemas.openxmlformats.org/officeDocument/2006/relationships/tags" Target="../tags/tag76.xml"/><Relationship Id="rId8" Type="http://schemas.openxmlformats.org/officeDocument/2006/relationships/tags" Target="../tags/tag4.xml"/><Relationship Id="rId79" Type="http://schemas.openxmlformats.org/officeDocument/2006/relationships/tags" Target="../tags/tag75.xml"/><Relationship Id="rId78" Type="http://schemas.openxmlformats.org/officeDocument/2006/relationships/tags" Target="../tags/tag74.xml"/><Relationship Id="rId77" Type="http://schemas.openxmlformats.org/officeDocument/2006/relationships/tags" Target="../tags/tag73.xml"/><Relationship Id="rId76" Type="http://schemas.openxmlformats.org/officeDocument/2006/relationships/tags" Target="../tags/tag72.xml"/><Relationship Id="rId75" Type="http://schemas.openxmlformats.org/officeDocument/2006/relationships/tags" Target="../tags/tag71.xml"/><Relationship Id="rId74" Type="http://schemas.openxmlformats.org/officeDocument/2006/relationships/tags" Target="../tags/tag70.xml"/><Relationship Id="rId73" Type="http://schemas.openxmlformats.org/officeDocument/2006/relationships/tags" Target="../tags/tag69.xml"/><Relationship Id="rId72" Type="http://schemas.openxmlformats.org/officeDocument/2006/relationships/tags" Target="../tags/tag68.xml"/><Relationship Id="rId71" Type="http://schemas.openxmlformats.org/officeDocument/2006/relationships/tags" Target="../tags/tag67.xml"/><Relationship Id="rId70" Type="http://schemas.openxmlformats.org/officeDocument/2006/relationships/tags" Target="../tags/tag66.xml"/><Relationship Id="rId7" Type="http://schemas.openxmlformats.org/officeDocument/2006/relationships/tags" Target="../tags/tag3.xml"/><Relationship Id="rId69" Type="http://schemas.openxmlformats.org/officeDocument/2006/relationships/tags" Target="../tags/tag65.xml"/><Relationship Id="rId68" Type="http://schemas.openxmlformats.org/officeDocument/2006/relationships/tags" Target="../tags/tag64.xml"/><Relationship Id="rId67" Type="http://schemas.openxmlformats.org/officeDocument/2006/relationships/tags" Target="../tags/tag63.xml"/><Relationship Id="rId66" Type="http://schemas.openxmlformats.org/officeDocument/2006/relationships/tags" Target="../tags/tag62.xml"/><Relationship Id="rId65" Type="http://schemas.openxmlformats.org/officeDocument/2006/relationships/tags" Target="../tags/tag61.xml"/><Relationship Id="rId64" Type="http://schemas.openxmlformats.org/officeDocument/2006/relationships/tags" Target="../tags/tag60.xml"/><Relationship Id="rId63" Type="http://schemas.openxmlformats.org/officeDocument/2006/relationships/tags" Target="../tags/tag59.xml"/><Relationship Id="rId62" Type="http://schemas.openxmlformats.org/officeDocument/2006/relationships/tags" Target="../tags/tag58.xml"/><Relationship Id="rId61" Type="http://schemas.openxmlformats.org/officeDocument/2006/relationships/tags" Target="../tags/tag57.xml"/><Relationship Id="rId60" Type="http://schemas.openxmlformats.org/officeDocument/2006/relationships/tags" Target="../tags/tag56.xml"/><Relationship Id="rId6" Type="http://schemas.openxmlformats.org/officeDocument/2006/relationships/tags" Target="../tags/tag2.xml"/><Relationship Id="rId59" Type="http://schemas.openxmlformats.org/officeDocument/2006/relationships/tags" Target="../tags/tag55.xml"/><Relationship Id="rId58" Type="http://schemas.openxmlformats.org/officeDocument/2006/relationships/tags" Target="../tags/tag54.xml"/><Relationship Id="rId57" Type="http://schemas.openxmlformats.org/officeDocument/2006/relationships/tags" Target="../tags/tag53.xml"/><Relationship Id="rId56" Type="http://schemas.openxmlformats.org/officeDocument/2006/relationships/tags" Target="../tags/tag52.xml"/><Relationship Id="rId55" Type="http://schemas.openxmlformats.org/officeDocument/2006/relationships/tags" Target="../tags/tag51.xml"/><Relationship Id="rId54" Type="http://schemas.openxmlformats.org/officeDocument/2006/relationships/tags" Target="../tags/tag50.xml"/><Relationship Id="rId53" Type="http://schemas.openxmlformats.org/officeDocument/2006/relationships/tags" Target="../tags/tag49.xml"/><Relationship Id="rId52" Type="http://schemas.openxmlformats.org/officeDocument/2006/relationships/tags" Target="../tags/tag48.xml"/><Relationship Id="rId51" Type="http://schemas.openxmlformats.org/officeDocument/2006/relationships/tags" Target="../tags/tag47.xml"/><Relationship Id="rId50" Type="http://schemas.openxmlformats.org/officeDocument/2006/relationships/tags" Target="../tags/tag46.xml"/><Relationship Id="rId5" Type="http://schemas.openxmlformats.org/officeDocument/2006/relationships/image" Target="../media/image6.png"/><Relationship Id="rId49" Type="http://schemas.openxmlformats.org/officeDocument/2006/relationships/tags" Target="../tags/tag45.xml"/><Relationship Id="rId48" Type="http://schemas.openxmlformats.org/officeDocument/2006/relationships/tags" Target="../tags/tag44.xml"/><Relationship Id="rId47" Type="http://schemas.openxmlformats.org/officeDocument/2006/relationships/tags" Target="../tags/tag43.xml"/><Relationship Id="rId46" Type="http://schemas.openxmlformats.org/officeDocument/2006/relationships/tags" Target="../tags/tag42.xml"/><Relationship Id="rId45" Type="http://schemas.openxmlformats.org/officeDocument/2006/relationships/tags" Target="../tags/tag41.xml"/><Relationship Id="rId44" Type="http://schemas.openxmlformats.org/officeDocument/2006/relationships/tags" Target="../tags/tag40.xml"/><Relationship Id="rId43" Type="http://schemas.openxmlformats.org/officeDocument/2006/relationships/tags" Target="../tags/tag39.xml"/><Relationship Id="rId42" Type="http://schemas.openxmlformats.org/officeDocument/2006/relationships/tags" Target="../tags/tag38.xml"/><Relationship Id="rId41" Type="http://schemas.openxmlformats.org/officeDocument/2006/relationships/tags" Target="../tags/tag37.xml"/><Relationship Id="rId40" Type="http://schemas.openxmlformats.org/officeDocument/2006/relationships/tags" Target="../tags/tag36.xml"/><Relationship Id="rId4" Type="http://schemas.openxmlformats.org/officeDocument/2006/relationships/tags" Target="../tags/tag1.xml"/><Relationship Id="rId39" Type="http://schemas.openxmlformats.org/officeDocument/2006/relationships/tags" Target="../tags/tag35.xml"/><Relationship Id="rId38" Type="http://schemas.openxmlformats.org/officeDocument/2006/relationships/tags" Target="../tags/tag34.xml"/><Relationship Id="rId37" Type="http://schemas.openxmlformats.org/officeDocument/2006/relationships/tags" Target="../tags/tag33.xml"/><Relationship Id="rId36" Type="http://schemas.openxmlformats.org/officeDocument/2006/relationships/tags" Target="../tags/tag32.xml"/><Relationship Id="rId35" Type="http://schemas.openxmlformats.org/officeDocument/2006/relationships/tags" Target="../tags/tag31.xml"/><Relationship Id="rId34" Type="http://schemas.openxmlformats.org/officeDocument/2006/relationships/tags" Target="../tags/tag30.xml"/><Relationship Id="rId33" Type="http://schemas.openxmlformats.org/officeDocument/2006/relationships/tags" Target="../tags/tag29.xml"/><Relationship Id="rId32" Type="http://schemas.openxmlformats.org/officeDocument/2006/relationships/tags" Target="../tags/tag28.xml"/><Relationship Id="rId31" Type="http://schemas.openxmlformats.org/officeDocument/2006/relationships/tags" Target="../tags/tag27.xml"/><Relationship Id="rId30" Type="http://schemas.openxmlformats.org/officeDocument/2006/relationships/tags" Target="../tags/tag26.xml"/><Relationship Id="rId3" Type="http://schemas.openxmlformats.org/officeDocument/2006/relationships/image" Target="../media/image5.png"/><Relationship Id="rId29" Type="http://schemas.openxmlformats.org/officeDocument/2006/relationships/tags" Target="../tags/tag25.xml"/><Relationship Id="rId28" Type="http://schemas.openxmlformats.org/officeDocument/2006/relationships/tags" Target="../tags/tag24.xml"/><Relationship Id="rId27" Type="http://schemas.openxmlformats.org/officeDocument/2006/relationships/tags" Target="../tags/tag23.xml"/><Relationship Id="rId26" Type="http://schemas.openxmlformats.org/officeDocument/2006/relationships/tags" Target="../tags/tag22.xml"/><Relationship Id="rId25" Type="http://schemas.openxmlformats.org/officeDocument/2006/relationships/tags" Target="../tags/tag21.xml"/><Relationship Id="rId24" Type="http://schemas.openxmlformats.org/officeDocument/2006/relationships/tags" Target="../tags/tag20.xml"/><Relationship Id="rId23" Type="http://schemas.openxmlformats.org/officeDocument/2006/relationships/tags" Target="../tags/tag19.xml"/><Relationship Id="rId22" Type="http://schemas.openxmlformats.org/officeDocument/2006/relationships/tags" Target="../tags/tag18.xml"/><Relationship Id="rId21" Type="http://schemas.openxmlformats.org/officeDocument/2006/relationships/tags" Target="../tags/tag17.xml"/><Relationship Id="rId20" Type="http://schemas.openxmlformats.org/officeDocument/2006/relationships/tags" Target="../tags/tag16.xml"/><Relationship Id="rId2" Type="http://schemas.openxmlformats.org/officeDocument/2006/relationships/image" Target="../media/image4.png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1" Type="http://schemas.openxmlformats.org/officeDocument/2006/relationships/notesSlide" Target="../notesSlides/notesSlide1.xml"/><Relationship Id="rId130" Type="http://schemas.openxmlformats.org/officeDocument/2006/relationships/slideLayout" Target="../slideLayouts/slideLayout2.xml"/><Relationship Id="rId13" Type="http://schemas.openxmlformats.org/officeDocument/2006/relationships/tags" Target="../tags/tag9.xml"/><Relationship Id="rId129" Type="http://schemas.openxmlformats.org/officeDocument/2006/relationships/tags" Target="../tags/tag124.xml"/><Relationship Id="rId128" Type="http://schemas.openxmlformats.org/officeDocument/2006/relationships/tags" Target="../tags/tag123.xml"/><Relationship Id="rId127" Type="http://schemas.openxmlformats.org/officeDocument/2006/relationships/tags" Target="../tags/tag122.xml"/><Relationship Id="rId126" Type="http://schemas.openxmlformats.org/officeDocument/2006/relationships/tags" Target="../tags/tag121.xml"/><Relationship Id="rId125" Type="http://schemas.openxmlformats.org/officeDocument/2006/relationships/tags" Target="../tags/tag120.xml"/><Relationship Id="rId124" Type="http://schemas.openxmlformats.org/officeDocument/2006/relationships/tags" Target="../tags/tag119.xml"/><Relationship Id="rId123" Type="http://schemas.openxmlformats.org/officeDocument/2006/relationships/tags" Target="../tags/tag118.xml"/><Relationship Id="rId122" Type="http://schemas.openxmlformats.org/officeDocument/2006/relationships/tags" Target="../tags/tag117.xml"/><Relationship Id="rId121" Type="http://schemas.openxmlformats.org/officeDocument/2006/relationships/tags" Target="../tags/tag116.xml"/><Relationship Id="rId120" Type="http://schemas.openxmlformats.org/officeDocument/2006/relationships/image" Target="../media/image7.png"/><Relationship Id="rId12" Type="http://schemas.openxmlformats.org/officeDocument/2006/relationships/tags" Target="../tags/tag8.xml"/><Relationship Id="rId119" Type="http://schemas.openxmlformats.org/officeDocument/2006/relationships/tags" Target="../tags/tag115.xml"/><Relationship Id="rId118" Type="http://schemas.openxmlformats.org/officeDocument/2006/relationships/tags" Target="../tags/tag114.xml"/><Relationship Id="rId117" Type="http://schemas.openxmlformats.org/officeDocument/2006/relationships/tags" Target="../tags/tag113.xml"/><Relationship Id="rId116" Type="http://schemas.openxmlformats.org/officeDocument/2006/relationships/tags" Target="../tags/tag112.xml"/><Relationship Id="rId115" Type="http://schemas.openxmlformats.org/officeDocument/2006/relationships/tags" Target="../tags/tag111.xml"/><Relationship Id="rId114" Type="http://schemas.openxmlformats.org/officeDocument/2006/relationships/tags" Target="../tags/tag110.xml"/><Relationship Id="rId113" Type="http://schemas.openxmlformats.org/officeDocument/2006/relationships/tags" Target="../tags/tag109.xml"/><Relationship Id="rId112" Type="http://schemas.openxmlformats.org/officeDocument/2006/relationships/tags" Target="../tags/tag108.xml"/><Relationship Id="rId111" Type="http://schemas.openxmlformats.org/officeDocument/2006/relationships/tags" Target="../tags/tag107.xml"/><Relationship Id="rId110" Type="http://schemas.openxmlformats.org/officeDocument/2006/relationships/tags" Target="../tags/tag106.xml"/><Relationship Id="rId11" Type="http://schemas.openxmlformats.org/officeDocument/2006/relationships/tags" Target="../tags/tag7.xml"/><Relationship Id="rId109" Type="http://schemas.openxmlformats.org/officeDocument/2006/relationships/tags" Target="../tags/tag105.xml"/><Relationship Id="rId108" Type="http://schemas.openxmlformats.org/officeDocument/2006/relationships/tags" Target="../tags/tag104.xml"/><Relationship Id="rId107" Type="http://schemas.openxmlformats.org/officeDocument/2006/relationships/tags" Target="../tags/tag103.xml"/><Relationship Id="rId106" Type="http://schemas.openxmlformats.org/officeDocument/2006/relationships/tags" Target="../tags/tag102.xml"/><Relationship Id="rId105" Type="http://schemas.openxmlformats.org/officeDocument/2006/relationships/tags" Target="../tags/tag101.xml"/><Relationship Id="rId104" Type="http://schemas.openxmlformats.org/officeDocument/2006/relationships/tags" Target="../tags/tag100.xml"/><Relationship Id="rId103" Type="http://schemas.openxmlformats.org/officeDocument/2006/relationships/tags" Target="../tags/tag99.xml"/><Relationship Id="rId102" Type="http://schemas.openxmlformats.org/officeDocument/2006/relationships/tags" Target="../tags/tag98.xml"/><Relationship Id="rId101" Type="http://schemas.openxmlformats.org/officeDocument/2006/relationships/tags" Target="../tags/tag97.xml"/><Relationship Id="rId100" Type="http://schemas.openxmlformats.org/officeDocument/2006/relationships/tags" Target="../tags/tag96.xml"/><Relationship Id="rId10" Type="http://schemas.openxmlformats.org/officeDocument/2006/relationships/tags" Target="../tags/tag6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9" Type="http://schemas.openxmlformats.org/officeDocument/2006/relationships/image" Target="../media/image8.png"/><Relationship Id="rId98" Type="http://schemas.openxmlformats.org/officeDocument/2006/relationships/tags" Target="../tags/tag218.xml"/><Relationship Id="rId97" Type="http://schemas.openxmlformats.org/officeDocument/2006/relationships/tags" Target="../tags/tag217.xml"/><Relationship Id="rId96" Type="http://schemas.openxmlformats.org/officeDocument/2006/relationships/tags" Target="../tags/tag216.xml"/><Relationship Id="rId95" Type="http://schemas.openxmlformats.org/officeDocument/2006/relationships/image" Target="../media/image5.png"/><Relationship Id="rId94" Type="http://schemas.openxmlformats.org/officeDocument/2006/relationships/image" Target="../media/image4.png"/><Relationship Id="rId93" Type="http://schemas.openxmlformats.org/officeDocument/2006/relationships/tags" Target="../tags/tag215.xml"/><Relationship Id="rId92" Type="http://schemas.openxmlformats.org/officeDocument/2006/relationships/tags" Target="../tags/tag214.xml"/><Relationship Id="rId91" Type="http://schemas.openxmlformats.org/officeDocument/2006/relationships/tags" Target="../tags/tag213.xml"/><Relationship Id="rId90" Type="http://schemas.openxmlformats.org/officeDocument/2006/relationships/tags" Target="../tags/tag212.xml"/><Relationship Id="rId9" Type="http://schemas.openxmlformats.org/officeDocument/2006/relationships/tags" Target="../tags/tag131.xml"/><Relationship Id="rId89" Type="http://schemas.openxmlformats.org/officeDocument/2006/relationships/tags" Target="../tags/tag211.xml"/><Relationship Id="rId88" Type="http://schemas.openxmlformats.org/officeDocument/2006/relationships/tags" Target="../tags/tag210.xml"/><Relationship Id="rId87" Type="http://schemas.openxmlformats.org/officeDocument/2006/relationships/tags" Target="../tags/tag209.xml"/><Relationship Id="rId86" Type="http://schemas.openxmlformats.org/officeDocument/2006/relationships/tags" Target="../tags/tag208.xml"/><Relationship Id="rId85" Type="http://schemas.openxmlformats.org/officeDocument/2006/relationships/tags" Target="../tags/tag207.xml"/><Relationship Id="rId84" Type="http://schemas.openxmlformats.org/officeDocument/2006/relationships/tags" Target="../tags/tag206.xml"/><Relationship Id="rId83" Type="http://schemas.openxmlformats.org/officeDocument/2006/relationships/tags" Target="../tags/tag205.xml"/><Relationship Id="rId82" Type="http://schemas.openxmlformats.org/officeDocument/2006/relationships/tags" Target="../tags/tag204.xml"/><Relationship Id="rId81" Type="http://schemas.openxmlformats.org/officeDocument/2006/relationships/tags" Target="../tags/tag203.xml"/><Relationship Id="rId80" Type="http://schemas.openxmlformats.org/officeDocument/2006/relationships/tags" Target="../tags/tag202.xml"/><Relationship Id="rId8" Type="http://schemas.openxmlformats.org/officeDocument/2006/relationships/tags" Target="../tags/tag130.xml"/><Relationship Id="rId79" Type="http://schemas.openxmlformats.org/officeDocument/2006/relationships/tags" Target="../tags/tag201.xml"/><Relationship Id="rId78" Type="http://schemas.openxmlformats.org/officeDocument/2006/relationships/tags" Target="../tags/tag200.xml"/><Relationship Id="rId77" Type="http://schemas.openxmlformats.org/officeDocument/2006/relationships/tags" Target="../tags/tag199.xml"/><Relationship Id="rId76" Type="http://schemas.openxmlformats.org/officeDocument/2006/relationships/tags" Target="../tags/tag198.xml"/><Relationship Id="rId75" Type="http://schemas.openxmlformats.org/officeDocument/2006/relationships/tags" Target="../tags/tag197.xml"/><Relationship Id="rId74" Type="http://schemas.openxmlformats.org/officeDocument/2006/relationships/tags" Target="../tags/tag196.xml"/><Relationship Id="rId73" Type="http://schemas.openxmlformats.org/officeDocument/2006/relationships/tags" Target="../tags/tag195.xml"/><Relationship Id="rId72" Type="http://schemas.openxmlformats.org/officeDocument/2006/relationships/tags" Target="../tags/tag194.xml"/><Relationship Id="rId71" Type="http://schemas.openxmlformats.org/officeDocument/2006/relationships/tags" Target="../tags/tag193.xml"/><Relationship Id="rId70" Type="http://schemas.openxmlformats.org/officeDocument/2006/relationships/tags" Target="../tags/tag192.xml"/><Relationship Id="rId7" Type="http://schemas.openxmlformats.org/officeDocument/2006/relationships/tags" Target="../tags/tag129.xml"/><Relationship Id="rId69" Type="http://schemas.openxmlformats.org/officeDocument/2006/relationships/tags" Target="../tags/tag191.xml"/><Relationship Id="rId68" Type="http://schemas.openxmlformats.org/officeDocument/2006/relationships/tags" Target="../tags/tag190.xml"/><Relationship Id="rId67" Type="http://schemas.openxmlformats.org/officeDocument/2006/relationships/tags" Target="../tags/tag189.xml"/><Relationship Id="rId66" Type="http://schemas.openxmlformats.org/officeDocument/2006/relationships/tags" Target="../tags/tag188.xml"/><Relationship Id="rId65" Type="http://schemas.openxmlformats.org/officeDocument/2006/relationships/tags" Target="../tags/tag187.xml"/><Relationship Id="rId64" Type="http://schemas.openxmlformats.org/officeDocument/2006/relationships/tags" Target="../tags/tag186.xml"/><Relationship Id="rId63" Type="http://schemas.openxmlformats.org/officeDocument/2006/relationships/tags" Target="../tags/tag185.xml"/><Relationship Id="rId62" Type="http://schemas.openxmlformats.org/officeDocument/2006/relationships/tags" Target="../tags/tag184.xml"/><Relationship Id="rId61" Type="http://schemas.openxmlformats.org/officeDocument/2006/relationships/tags" Target="../tags/tag183.xml"/><Relationship Id="rId60" Type="http://schemas.openxmlformats.org/officeDocument/2006/relationships/tags" Target="../tags/tag182.xml"/><Relationship Id="rId6" Type="http://schemas.openxmlformats.org/officeDocument/2006/relationships/tags" Target="../tags/tag128.xml"/><Relationship Id="rId59" Type="http://schemas.openxmlformats.org/officeDocument/2006/relationships/tags" Target="../tags/tag181.xml"/><Relationship Id="rId58" Type="http://schemas.openxmlformats.org/officeDocument/2006/relationships/tags" Target="../tags/tag180.xml"/><Relationship Id="rId57" Type="http://schemas.openxmlformats.org/officeDocument/2006/relationships/tags" Target="../tags/tag179.xml"/><Relationship Id="rId56" Type="http://schemas.openxmlformats.org/officeDocument/2006/relationships/tags" Target="../tags/tag178.xml"/><Relationship Id="rId55" Type="http://schemas.openxmlformats.org/officeDocument/2006/relationships/tags" Target="../tags/tag177.xml"/><Relationship Id="rId54" Type="http://schemas.openxmlformats.org/officeDocument/2006/relationships/tags" Target="../tags/tag176.xml"/><Relationship Id="rId53" Type="http://schemas.openxmlformats.org/officeDocument/2006/relationships/tags" Target="../tags/tag175.xml"/><Relationship Id="rId52" Type="http://schemas.openxmlformats.org/officeDocument/2006/relationships/tags" Target="../tags/tag174.xml"/><Relationship Id="rId51" Type="http://schemas.openxmlformats.org/officeDocument/2006/relationships/tags" Target="../tags/tag173.xml"/><Relationship Id="rId50" Type="http://schemas.openxmlformats.org/officeDocument/2006/relationships/tags" Target="../tags/tag172.xml"/><Relationship Id="rId5" Type="http://schemas.openxmlformats.org/officeDocument/2006/relationships/tags" Target="../tags/tag127.xml"/><Relationship Id="rId49" Type="http://schemas.openxmlformats.org/officeDocument/2006/relationships/tags" Target="../tags/tag171.xml"/><Relationship Id="rId48" Type="http://schemas.openxmlformats.org/officeDocument/2006/relationships/tags" Target="../tags/tag170.xml"/><Relationship Id="rId47" Type="http://schemas.openxmlformats.org/officeDocument/2006/relationships/tags" Target="../tags/tag169.xml"/><Relationship Id="rId46" Type="http://schemas.openxmlformats.org/officeDocument/2006/relationships/tags" Target="../tags/tag168.xml"/><Relationship Id="rId45" Type="http://schemas.openxmlformats.org/officeDocument/2006/relationships/tags" Target="../tags/tag167.xml"/><Relationship Id="rId44" Type="http://schemas.openxmlformats.org/officeDocument/2006/relationships/tags" Target="../tags/tag166.xml"/><Relationship Id="rId43" Type="http://schemas.openxmlformats.org/officeDocument/2006/relationships/tags" Target="../tags/tag165.xml"/><Relationship Id="rId42" Type="http://schemas.openxmlformats.org/officeDocument/2006/relationships/tags" Target="../tags/tag164.xml"/><Relationship Id="rId41" Type="http://schemas.openxmlformats.org/officeDocument/2006/relationships/tags" Target="../tags/tag163.xml"/><Relationship Id="rId40" Type="http://schemas.openxmlformats.org/officeDocument/2006/relationships/tags" Target="../tags/tag162.xml"/><Relationship Id="rId4" Type="http://schemas.openxmlformats.org/officeDocument/2006/relationships/tags" Target="../tags/tag126.xml"/><Relationship Id="rId39" Type="http://schemas.openxmlformats.org/officeDocument/2006/relationships/tags" Target="../tags/tag161.xml"/><Relationship Id="rId38" Type="http://schemas.openxmlformats.org/officeDocument/2006/relationships/tags" Target="../tags/tag160.xml"/><Relationship Id="rId37" Type="http://schemas.openxmlformats.org/officeDocument/2006/relationships/tags" Target="../tags/tag159.xml"/><Relationship Id="rId36" Type="http://schemas.openxmlformats.org/officeDocument/2006/relationships/tags" Target="../tags/tag158.xml"/><Relationship Id="rId35" Type="http://schemas.openxmlformats.org/officeDocument/2006/relationships/tags" Target="../tags/tag157.xml"/><Relationship Id="rId34" Type="http://schemas.openxmlformats.org/officeDocument/2006/relationships/tags" Target="../tags/tag156.xml"/><Relationship Id="rId33" Type="http://schemas.openxmlformats.org/officeDocument/2006/relationships/tags" Target="../tags/tag155.xml"/><Relationship Id="rId32" Type="http://schemas.openxmlformats.org/officeDocument/2006/relationships/tags" Target="../tags/tag154.xml"/><Relationship Id="rId31" Type="http://schemas.openxmlformats.org/officeDocument/2006/relationships/tags" Target="../tags/tag153.xml"/><Relationship Id="rId30" Type="http://schemas.openxmlformats.org/officeDocument/2006/relationships/tags" Target="../tags/tag152.xml"/><Relationship Id="rId3" Type="http://schemas.openxmlformats.org/officeDocument/2006/relationships/image" Target="../media/image6.png"/><Relationship Id="rId29" Type="http://schemas.openxmlformats.org/officeDocument/2006/relationships/tags" Target="../tags/tag151.xml"/><Relationship Id="rId28" Type="http://schemas.openxmlformats.org/officeDocument/2006/relationships/tags" Target="../tags/tag150.xml"/><Relationship Id="rId27" Type="http://schemas.openxmlformats.org/officeDocument/2006/relationships/tags" Target="../tags/tag149.xml"/><Relationship Id="rId26" Type="http://schemas.openxmlformats.org/officeDocument/2006/relationships/tags" Target="../tags/tag148.xml"/><Relationship Id="rId25" Type="http://schemas.openxmlformats.org/officeDocument/2006/relationships/tags" Target="../tags/tag147.xml"/><Relationship Id="rId24" Type="http://schemas.openxmlformats.org/officeDocument/2006/relationships/tags" Target="../tags/tag146.xml"/><Relationship Id="rId23" Type="http://schemas.openxmlformats.org/officeDocument/2006/relationships/tags" Target="../tags/tag145.xml"/><Relationship Id="rId22" Type="http://schemas.openxmlformats.org/officeDocument/2006/relationships/tags" Target="../tags/tag144.xml"/><Relationship Id="rId21" Type="http://schemas.openxmlformats.org/officeDocument/2006/relationships/tags" Target="../tags/tag143.xml"/><Relationship Id="rId20" Type="http://schemas.openxmlformats.org/officeDocument/2006/relationships/tags" Target="../tags/tag142.xml"/><Relationship Id="rId2" Type="http://schemas.openxmlformats.org/officeDocument/2006/relationships/tags" Target="../tags/tag125.xml"/><Relationship Id="rId19" Type="http://schemas.openxmlformats.org/officeDocument/2006/relationships/tags" Target="../tags/tag141.xml"/><Relationship Id="rId18" Type="http://schemas.openxmlformats.org/officeDocument/2006/relationships/tags" Target="../tags/tag140.xml"/><Relationship Id="rId17" Type="http://schemas.openxmlformats.org/officeDocument/2006/relationships/tags" Target="../tags/tag139.xml"/><Relationship Id="rId16" Type="http://schemas.openxmlformats.org/officeDocument/2006/relationships/tags" Target="../tags/tag138.xml"/><Relationship Id="rId15" Type="http://schemas.openxmlformats.org/officeDocument/2006/relationships/tags" Target="../tags/tag137.xml"/><Relationship Id="rId14" Type="http://schemas.openxmlformats.org/officeDocument/2006/relationships/tags" Target="../tags/tag136.xml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6" Type="http://schemas.openxmlformats.org/officeDocument/2006/relationships/notesSlide" Target="../notesSlides/notesSlide2.xml"/><Relationship Id="rId115" Type="http://schemas.openxmlformats.org/officeDocument/2006/relationships/slideLayout" Target="../slideLayouts/slideLayout2.xml"/><Relationship Id="rId114" Type="http://schemas.openxmlformats.org/officeDocument/2006/relationships/tags" Target="../tags/tag233.xml"/><Relationship Id="rId113" Type="http://schemas.openxmlformats.org/officeDocument/2006/relationships/tags" Target="../tags/tag232.xml"/><Relationship Id="rId112" Type="http://schemas.openxmlformats.org/officeDocument/2006/relationships/tags" Target="../tags/tag231.xml"/><Relationship Id="rId111" Type="http://schemas.openxmlformats.org/officeDocument/2006/relationships/tags" Target="../tags/tag230.xml"/><Relationship Id="rId110" Type="http://schemas.openxmlformats.org/officeDocument/2006/relationships/tags" Target="../tags/tag229.xml"/><Relationship Id="rId11" Type="http://schemas.openxmlformats.org/officeDocument/2006/relationships/tags" Target="../tags/tag133.xml"/><Relationship Id="rId109" Type="http://schemas.openxmlformats.org/officeDocument/2006/relationships/tags" Target="../tags/tag228.xml"/><Relationship Id="rId108" Type="http://schemas.openxmlformats.org/officeDocument/2006/relationships/tags" Target="../tags/tag227.xml"/><Relationship Id="rId107" Type="http://schemas.openxmlformats.org/officeDocument/2006/relationships/tags" Target="../tags/tag226.xml"/><Relationship Id="rId106" Type="http://schemas.openxmlformats.org/officeDocument/2006/relationships/tags" Target="../tags/tag225.xml"/><Relationship Id="rId105" Type="http://schemas.openxmlformats.org/officeDocument/2006/relationships/tags" Target="../tags/tag224.xml"/><Relationship Id="rId104" Type="http://schemas.openxmlformats.org/officeDocument/2006/relationships/tags" Target="../tags/tag223.xml"/><Relationship Id="rId103" Type="http://schemas.openxmlformats.org/officeDocument/2006/relationships/tags" Target="../tags/tag222.xml"/><Relationship Id="rId102" Type="http://schemas.openxmlformats.org/officeDocument/2006/relationships/tags" Target="../tags/tag221.xml"/><Relationship Id="rId101" Type="http://schemas.openxmlformats.org/officeDocument/2006/relationships/tags" Target="../tags/tag220.xml"/><Relationship Id="rId100" Type="http://schemas.openxmlformats.org/officeDocument/2006/relationships/tags" Target="../tags/tag219.xml"/><Relationship Id="rId10" Type="http://schemas.openxmlformats.org/officeDocument/2006/relationships/tags" Target="../tags/tag132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" y="0"/>
            <a:ext cx="21476039" cy="1511935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-94050" y="0"/>
            <a:ext cx="21753956" cy="15119350"/>
          </a:xfrm>
          <a:prstGeom prst="rect">
            <a:avLst/>
          </a:prstGeom>
          <a:solidFill>
            <a:srgbClr val="E7F0F9">
              <a:alpha val="60000"/>
            </a:srgbClr>
          </a:solidFill>
          <a:ln w="127000">
            <a:solidFill>
              <a:schemeClr val="accent1">
                <a:lumMod val="20000"/>
                <a:lumOff val="8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45845">
              <a:defRPr/>
            </a:pPr>
            <a:endParaRPr lang="zh-CN" altLang="en-US" sz="2085"/>
          </a:p>
        </p:txBody>
      </p:sp>
      <p:sp>
        <p:nvSpPr>
          <p:cNvPr id="10" name="文本框 9"/>
          <p:cNvSpPr txBox="1"/>
          <p:nvPr/>
        </p:nvSpPr>
        <p:spPr>
          <a:xfrm>
            <a:off x="-94050" y="2303993"/>
            <a:ext cx="21570088" cy="2991203"/>
          </a:xfrm>
          <a:prstGeom prst="rect">
            <a:avLst/>
          </a:prstGeom>
          <a:solidFill>
            <a:srgbClr val="598EBF">
              <a:alpha val="80000"/>
            </a:srgbClr>
          </a:solidFill>
          <a:ln w="63500">
            <a:solidFill>
              <a:schemeClr val="accent1">
                <a:lumMod val="40000"/>
                <a:lumOff val="60000"/>
                <a:alpha val="47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altLang="zh-CN" sz="11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1100" b="1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zh-CN" altLang="en-US" sz="509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</a:t>
            </a:r>
            <a:r>
              <a:rPr lang="zh-CN" altLang="en-US" sz="509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</a:t>
            </a:r>
            <a:r>
              <a:rPr lang="zh-CN" altLang="en-US" sz="509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湖区百花湖镇百花湖村“一图一表一说明”</a:t>
            </a:r>
            <a:endParaRPr lang="en-US" altLang="zh-CN" sz="5090" b="1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zh-CN" altLang="en-US" sz="5090" b="1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管控图则公示</a:t>
            </a:r>
            <a:endParaRPr lang="en-US" altLang="zh-CN" sz="509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altLang="zh-CN" sz="10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0" b="1" spc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5099" y="5000451"/>
            <a:ext cx="20951352" cy="989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5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根据</a:t>
            </a:r>
            <a:r>
              <a:rPr lang="zh-CN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《中华人民共和国城乡规划法》及相关法律法规和规章要求，我镇组织编制完成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观山湖区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百花湖镇百花湖村“一图一表说明”管控图则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zh-CN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</a:t>
            </a:r>
            <a:r>
              <a:rPr lang="zh-CN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，为切实增强规划的合理性、可行性、科学性，现将规划方案主要内容予以公示，广泛征求村民意见。</a:t>
            </a:r>
            <a:endParaRPr lang="zh-CN" altLang="zh-CN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44500">
              <a:lnSpc>
                <a:spcPct val="150000"/>
              </a:lnSpc>
            </a:pPr>
            <a:r>
              <a:rPr lang="zh-CN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公示时间：</a:t>
            </a:r>
            <a:r>
              <a:rPr lang="zh-CN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自公示之日起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</a:t>
            </a:r>
            <a:r>
              <a:rPr lang="zh-CN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天。</a:t>
            </a:r>
            <a:endParaRPr lang="zh-CN" altLang="zh-CN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联  系 </a:t>
            </a:r>
            <a:r>
              <a:rPr lang="zh-CN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人：</a:t>
            </a:r>
            <a:r>
              <a:rPr 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胡远空、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13608543418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镇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经办人员）</a:t>
            </a:r>
            <a:endParaRPr lang="en-US" altLang="zh-CN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1789430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谢志林，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18798850434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（设计单位人员）</a:t>
            </a:r>
            <a:endParaRPr lang="en-US" altLang="zh-CN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47675">
              <a:lnSpc>
                <a:spcPct val="150000"/>
              </a:lnSpc>
            </a:pPr>
            <a:r>
              <a:rPr lang="zh-CN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电子邮箱：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  <a:hlinkClick r:id="rId3"/>
              </a:rPr>
              <a:t>xxxxxxxxx@xx.com</a:t>
            </a:r>
            <a:endParaRPr lang="en-US" altLang="zh-CN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701800">
              <a:lnSpc>
                <a:spcPct val="150000"/>
              </a:lnSpc>
            </a:pPr>
            <a:endParaRPr lang="en-US" altLang="zh-CN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43230" indent="14605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</a:t>
            </a:r>
            <a:r>
              <a:rPr lang="zh-CN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公示期内，您可以通过以上联系方式反馈您的意见和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建议。（因上位国土空间总体规划仍在编制中，待上位国土空间总体规划完成编制、审批后，对规划成果进行动态调整。）</a:t>
            </a:r>
            <a:endParaRPr lang="en-US" altLang="zh-CN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zh-CN" altLang="zh-CN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796925">
              <a:lnSpc>
                <a:spcPct val="150000"/>
              </a:lnSpc>
            </a:pPr>
            <a:r>
              <a:rPr lang="zh-CN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附件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：《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观山湖区百花湖镇百花湖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村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一图一表一说明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管控图则 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endParaRPr lang="zh-CN" altLang="zh-CN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 </a:t>
            </a:r>
            <a:endParaRPr lang="zh-CN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百花湖镇人民政府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                                                                                                                      2024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X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r="17699"/>
          <a:stretch>
            <a:fillRect/>
          </a:stretch>
        </p:blipFill>
        <p:spPr>
          <a:xfrm>
            <a:off x="323850" y="1616392"/>
            <a:ext cx="14135100" cy="12951776"/>
          </a:xfrm>
          <a:prstGeom prst="rect">
            <a:avLst/>
          </a:prstGeom>
        </p:spPr>
      </p:pic>
      <p:grpSp>
        <p:nvGrpSpPr>
          <p:cNvPr id="116" name="组合 115"/>
          <p:cNvGrpSpPr/>
          <p:nvPr/>
        </p:nvGrpSpPr>
        <p:grpSpPr>
          <a:xfrm>
            <a:off x="14920859" y="2269093"/>
            <a:ext cx="2516241" cy="1965629"/>
            <a:chOff x="15183355" y="2629336"/>
            <a:chExt cx="2516241" cy="1965629"/>
          </a:xfrm>
        </p:grpSpPr>
        <p:grpSp>
          <p:nvGrpSpPr>
            <p:cNvPr id="102" name="组合 101"/>
            <p:cNvGrpSpPr/>
            <p:nvPr/>
          </p:nvGrpSpPr>
          <p:grpSpPr>
            <a:xfrm>
              <a:off x="15183355" y="2629336"/>
              <a:ext cx="2516241" cy="1965629"/>
              <a:chOff x="15550713" y="1737670"/>
              <a:chExt cx="2568696" cy="2006614"/>
            </a:xfrm>
          </p:grpSpPr>
          <p:sp>
            <p:nvSpPr>
              <p:cNvPr id="103" name="文本框 102"/>
              <p:cNvSpPr txBox="1"/>
              <p:nvPr/>
            </p:nvSpPr>
            <p:spPr>
              <a:xfrm>
                <a:off x="15550713" y="3461509"/>
                <a:ext cx="363645" cy="282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0</a:t>
                </a:r>
                <a:endParaRPr lang="en-US" altLang="zh-CN" sz="1200" b="1" dirty="0"/>
              </a:p>
            </p:txBody>
          </p:sp>
          <p:grpSp>
            <p:nvGrpSpPr>
              <p:cNvPr id="106" name="组合 105"/>
              <p:cNvGrpSpPr/>
              <p:nvPr/>
            </p:nvGrpSpPr>
            <p:grpSpPr>
              <a:xfrm>
                <a:off x="16162692" y="1737670"/>
                <a:ext cx="1956717" cy="2001602"/>
                <a:chOff x="16162692" y="1737670"/>
                <a:chExt cx="1956717" cy="2001602"/>
              </a:xfrm>
            </p:grpSpPr>
            <p:pic>
              <p:nvPicPr>
                <p:cNvPr id="108" name="图片 10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b="4498"/>
                <a:stretch>
                  <a:fillRect/>
                </a:stretch>
              </p:blipFill>
              <p:spPr>
                <a:xfrm>
                  <a:off x="16162692" y="1737670"/>
                  <a:ext cx="880644" cy="1452088"/>
                </a:xfrm>
                <a:prstGeom prst="rect">
                  <a:avLst/>
                </a:prstGeom>
              </p:spPr>
            </p:pic>
            <p:sp>
              <p:nvSpPr>
                <p:cNvPr id="109" name="文本框 108"/>
                <p:cNvSpPr txBox="1"/>
                <p:nvPr/>
              </p:nvSpPr>
              <p:spPr>
                <a:xfrm>
                  <a:off x="17546157" y="3456497"/>
                  <a:ext cx="573252" cy="282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b="1"/>
                    <a:t>M</a:t>
                  </a:r>
                  <a:endParaRPr lang="en-US" altLang="zh-CN" sz="1200" b="1" dirty="0"/>
                </a:p>
              </p:txBody>
            </p:sp>
          </p:grpSp>
          <p:sp>
            <p:nvSpPr>
              <p:cNvPr id="104" name="文本框 103"/>
              <p:cNvSpPr txBox="1"/>
              <p:nvPr/>
            </p:nvSpPr>
            <p:spPr>
              <a:xfrm>
                <a:off x="15698168" y="3185682"/>
                <a:ext cx="530236" cy="282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/>
                  <a:t>100</a:t>
                </a:r>
                <a:endParaRPr lang="en-US" altLang="zh-CN" sz="1200" b="1" dirty="0"/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15910845" y="3458272"/>
                <a:ext cx="530236" cy="282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/>
                  <a:t>200</a:t>
                </a:r>
                <a:endParaRPr lang="en-US" altLang="zh-CN" sz="1200" b="1" dirty="0"/>
              </a:p>
            </p:txBody>
          </p:sp>
        </p:grpSp>
        <p:grpSp>
          <p:nvGrpSpPr>
            <p:cNvPr id="114" name="组合 113"/>
            <p:cNvGrpSpPr/>
            <p:nvPr/>
          </p:nvGrpSpPr>
          <p:grpSpPr>
            <a:xfrm>
              <a:off x="15313459" y="4048197"/>
              <a:ext cx="2016540" cy="543598"/>
              <a:chOff x="15313459" y="4048197"/>
              <a:chExt cx="2016540" cy="543598"/>
            </a:xfrm>
          </p:grpSpPr>
          <p:pic>
            <p:nvPicPr>
              <p:cNvPr id="73" name="图片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4" t="7286" r="90761" b="92089"/>
              <a:stretch>
                <a:fillRect/>
              </a:stretch>
            </p:blipFill>
            <p:spPr>
              <a:xfrm>
                <a:off x="15313459" y="4285109"/>
                <a:ext cx="850809" cy="65194"/>
              </a:xfrm>
              <a:prstGeom prst="rect">
                <a:avLst/>
              </a:prstGeom>
            </p:spPr>
          </p:pic>
          <p:cxnSp>
            <p:nvCxnSpPr>
              <p:cNvPr id="93" name="直接连接符 92"/>
              <p:cNvCxnSpPr/>
              <p:nvPr/>
            </p:nvCxnSpPr>
            <p:spPr>
              <a:xfrm>
                <a:off x="16161887" y="4347922"/>
                <a:ext cx="1032858" cy="0"/>
              </a:xfrm>
              <a:prstGeom prst="line">
                <a:avLst/>
              </a:prstGeom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>
                <a:off x="17194745" y="4305300"/>
                <a:ext cx="0" cy="45244"/>
              </a:xfrm>
              <a:prstGeom prst="line">
                <a:avLst/>
              </a:prstGeom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文本框 110"/>
              <p:cNvSpPr txBox="1"/>
              <p:nvPr/>
            </p:nvSpPr>
            <p:spPr>
              <a:xfrm>
                <a:off x="15948883" y="4048197"/>
                <a:ext cx="5194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/>
                  <a:t>400</a:t>
                </a:r>
                <a:endParaRPr lang="en-US" altLang="zh-CN" sz="1200" b="1" dirty="0"/>
              </a:p>
            </p:txBody>
          </p:sp>
          <p:sp>
            <p:nvSpPr>
              <p:cNvPr id="113" name="文本框 112"/>
              <p:cNvSpPr txBox="1"/>
              <p:nvPr/>
            </p:nvSpPr>
            <p:spPr>
              <a:xfrm>
                <a:off x="16810591" y="4314796"/>
                <a:ext cx="5194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/>
                  <a:t>1000</a:t>
                </a:r>
                <a:endParaRPr lang="en-US" altLang="zh-CN" sz="1200" b="1" dirty="0"/>
              </a:p>
            </p:txBody>
          </p:sp>
        </p:grpSp>
      </p:grpSp>
      <p:sp>
        <p:nvSpPr>
          <p:cNvPr id="100" name="矩形 99"/>
          <p:cNvSpPr/>
          <p:nvPr/>
        </p:nvSpPr>
        <p:spPr>
          <a:xfrm>
            <a:off x="313690" y="1603375"/>
            <a:ext cx="14149070" cy="1297178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>
            <p:custDataLst>
              <p:tags r:id="rId4"/>
            </p:custDataLst>
          </p:nvPr>
        </p:nvSpPr>
        <p:spPr>
          <a:xfrm>
            <a:off x="14629765" y="274955"/>
            <a:ext cx="6608445" cy="1223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4629765" y="596900"/>
            <a:ext cx="66065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、村域国土空间综合规划图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05" y="14629130"/>
            <a:ext cx="21380450" cy="39814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20000"/>
                  <a:lumOff val="8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7" name="矩形 106"/>
          <p:cNvSpPr/>
          <p:nvPr/>
        </p:nvSpPr>
        <p:spPr>
          <a:xfrm>
            <a:off x="9201150" y="14629130"/>
            <a:ext cx="12054840" cy="36131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贵阳市观山湖区百花湖镇人民政府   贵阳市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城乡规划设计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研究院  </a:t>
            </a:r>
            <a:r>
              <a: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2024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09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13690" y="274955"/>
            <a:ext cx="14149070" cy="1223010"/>
          </a:xfrm>
          <a:prstGeom prst="rect">
            <a:avLst/>
          </a:prstGeom>
          <a:gradFill>
            <a:gsLst>
              <a:gs pos="6422">
                <a:schemeClr val="accent1">
                  <a:lumMod val="75000"/>
                  <a:alpha val="7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zh-CN" altLang="en-US" sz="4000" b="1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9" y="274870"/>
            <a:ext cx="1473956" cy="1096386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14675485" y="12539345"/>
            <a:ext cx="234950" cy="2007869"/>
          </a:xfrm>
          <a:prstGeom prst="rect">
            <a:avLst/>
          </a:prstGeom>
          <a:solidFill>
            <a:srgbClr val="9AB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5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14653260" y="12539345"/>
            <a:ext cx="257175" cy="2035810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>
            <p:custDataLst>
              <p:tags r:id="rId8"/>
            </p:custDataLst>
          </p:nvPr>
        </p:nvSpPr>
        <p:spPr>
          <a:xfrm>
            <a:off x="14629765" y="1603377"/>
            <a:ext cx="6608445" cy="265429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4629765" y="1603376"/>
            <a:ext cx="2804795" cy="265429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2" name="矩形 61"/>
          <p:cNvSpPr/>
          <p:nvPr>
            <p:custDataLst>
              <p:tags r:id="rId9"/>
            </p:custDataLst>
          </p:nvPr>
        </p:nvSpPr>
        <p:spPr>
          <a:xfrm>
            <a:off x="14630400" y="1609090"/>
            <a:ext cx="2803525" cy="4851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指北针与比例尺</a:t>
            </a:r>
            <a:endParaRPr lang="zh-CN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3" name="矩形 62"/>
          <p:cNvSpPr/>
          <p:nvPr>
            <p:custDataLst>
              <p:tags r:id="rId10"/>
            </p:custDataLst>
          </p:nvPr>
        </p:nvSpPr>
        <p:spPr>
          <a:xfrm>
            <a:off x="17434560" y="1603375"/>
            <a:ext cx="3801745" cy="4851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区位图与管控单元分布</a:t>
            </a:r>
            <a:endParaRPr lang="zh-CN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14635480" y="2093595"/>
            <a:ext cx="6607810" cy="0"/>
          </a:xfrm>
          <a:prstGeom prst="lin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80" name="组合 179"/>
          <p:cNvGrpSpPr/>
          <p:nvPr/>
        </p:nvGrpSpPr>
        <p:grpSpPr>
          <a:xfrm>
            <a:off x="14621875" y="4259470"/>
            <a:ext cx="6615430" cy="10287745"/>
            <a:chOff x="23028" y="7850"/>
            <a:chExt cx="10418" cy="15104"/>
          </a:xfrm>
        </p:grpSpPr>
        <p:sp>
          <p:nvSpPr>
            <p:cNvPr id="56" name="矩形 55"/>
            <p:cNvSpPr/>
            <p:nvPr>
              <p:custDataLst>
                <p:tags r:id="rId11"/>
              </p:custDataLst>
            </p:nvPr>
          </p:nvSpPr>
          <p:spPr>
            <a:xfrm>
              <a:off x="23039" y="7850"/>
              <a:ext cx="10407" cy="15104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" name="直接连接符 7"/>
            <p:cNvCxnSpPr/>
            <p:nvPr>
              <p:custDataLst>
                <p:tags r:id="rId12"/>
              </p:custDataLst>
            </p:nvPr>
          </p:nvCxnSpPr>
          <p:spPr>
            <a:xfrm>
              <a:off x="23028" y="19991"/>
              <a:ext cx="10410" cy="0"/>
            </a:xfrm>
            <a:prstGeom prst="lin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57" name="文本框 256"/>
          <p:cNvSpPr txBox="1"/>
          <p:nvPr>
            <p:custDataLst>
              <p:tags r:id="rId13"/>
            </p:custDataLst>
          </p:nvPr>
        </p:nvSpPr>
        <p:spPr>
          <a:xfrm>
            <a:off x="20422235" y="12544425"/>
            <a:ext cx="800100" cy="9950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现状基础设施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现状公服设施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规划基础设施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规划公服设施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2" name="文本框 241"/>
          <p:cNvSpPr txBox="1"/>
          <p:nvPr>
            <p:custDataLst>
              <p:tags r:id="rId14"/>
            </p:custDataLst>
          </p:nvPr>
        </p:nvSpPr>
        <p:spPr>
          <a:xfrm>
            <a:off x="16805275" y="12523787"/>
            <a:ext cx="1127760" cy="1993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管控单元界限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管控单元编号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风景名胜一级保护区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风景名胜二级保护区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三调最高水位线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高压电力线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石油</a:t>
            </a:r>
            <a:r>
              <a:rPr lang="en-US" alt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天然气长输管线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饮用水水源一级保护区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饮用水水源二级保护区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建设避让范围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sz="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8" name="椭圆 187"/>
          <p:cNvSpPr/>
          <p:nvPr>
            <p:custDataLst>
              <p:tags r:id="rId15"/>
            </p:custDataLst>
          </p:nvPr>
        </p:nvSpPr>
        <p:spPr>
          <a:xfrm>
            <a:off x="17967960" y="1257490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0" name="椭圆 189"/>
          <p:cNvSpPr/>
          <p:nvPr>
            <p:custDataLst>
              <p:tags r:id="rId16"/>
            </p:custDataLst>
          </p:nvPr>
        </p:nvSpPr>
        <p:spPr>
          <a:xfrm>
            <a:off x="19029045" y="12574754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endParaRPr lang="en-US" altLang="zh-CN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1" name="椭圆 190"/>
          <p:cNvSpPr/>
          <p:nvPr>
            <p:custDataLst>
              <p:tags r:id="rId17"/>
            </p:custDataLst>
          </p:nvPr>
        </p:nvSpPr>
        <p:spPr>
          <a:xfrm>
            <a:off x="19029045" y="1276066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2" name="椭圆 191"/>
          <p:cNvSpPr/>
          <p:nvPr>
            <p:custDataLst>
              <p:tags r:id="rId18"/>
            </p:custDataLst>
          </p:nvPr>
        </p:nvSpPr>
        <p:spPr>
          <a:xfrm>
            <a:off x="19029045" y="1316545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3" name="椭圆 192"/>
          <p:cNvSpPr/>
          <p:nvPr>
            <p:custDataLst>
              <p:tags r:id="rId19"/>
            </p:custDataLst>
          </p:nvPr>
        </p:nvSpPr>
        <p:spPr>
          <a:xfrm>
            <a:off x="17967960" y="1377061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污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" name="椭圆 193"/>
          <p:cNvSpPr/>
          <p:nvPr>
            <p:custDataLst>
              <p:tags r:id="rId20"/>
            </p:custDataLst>
          </p:nvPr>
        </p:nvSpPr>
        <p:spPr>
          <a:xfrm>
            <a:off x="17967960" y="1295717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5" name="椭圆 194"/>
          <p:cNvSpPr/>
          <p:nvPr>
            <p:custDataLst>
              <p:tags r:id="rId21"/>
            </p:custDataLst>
          </p:nvPr>
        </p:nvSpPr>
        <p:spPr>
          <a:xfrm>
            <a:off x="17967960" y="1276066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椭圆 195"/>
          <p:cNvSpPr/>
          <p:nvPr>
            <p:custDataLst>
              <p:tags r:id="rId22"/>
            </p:custDataLst>
          </p:nvPr>
        </p:nvSpPr>
        <p:spPr>
          <a:xfrm>
            <a:off x="17967960" y="1336992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8" name="椭圆 197"/>
          <p:cNvSpPr/>
          <p:nvPr>
            <p:custDataLst>
              <p:tags r:id="rId23"/>
            </p:custDataLst>
          </p:nvPr>
        </p:nvSpPr>
        <p:spPr>
          <a:xfrm>
            <a:off x="17967960" y="1357185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2" name="椭圆 201"/>
          <p:cNvSpPr/>
          <p:nvPr>
            <p:custDataLst>
              <p:tags r:id="rId24"/>
            </p:custDataLst>
          </p:nvPr>
        </p:nvSpPr>
        <p:spPr>
          <a:xfrm>
            <a:off x="19029045" y="12968939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厕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3" name="椭圆 202"/>
          <p:cNvSpPr/>
          <p:nvPr>
            <p:custDataLst>
              <p:tags r:id="rId25"/>
            </p:custDataLst>
          </p:nvPr>
        </p:nvSpPr>
        <p:spPr>
          <a:xfrm>
            <a:off x="19029045" y="1337945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" name="椭圆 203"/>
          <p:cNvSpPr/>
          <p:nvPr>
            <p:custDataLst>
              <p:tags r:id="rId26"/>
            </p:custDataLst>
          </p:nvPr>
        </p:nvSpPr>
        <p:spPr>
          <a:xfrm>
            <a:off x="19029045" y="1357503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" name="椭圆 204"/>
          <p:cNvSpPr/>
          <p:nvPr>
            <p:custDataLst>
              <p:tags r:id="rId27"/>
            </p:custDataLst>
          </p:nvPr>
        </p:nvSpPr>
        <p:spPr>
          <a:xfrm>
            <a:off x="17967960" y="1316228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" name="椭圆 205"/>
          <p:cNvSpPr/>
          <p:nvPr>
            <p:custDataLst>
              <p:tags r:id="rId28"/>
            </p:custDataLst>
          </p:nvPr>
        </p:nvSpPr>
        <p:spPr>
          <a:xfrm>
            <a:off x="17967960" y="1397508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7" name="椭圆 206"/>
          <p:cNvSpPr/>
          <p:nvPr>
            <p:custDataLst>
              <p:tags r:id="rId29"/>
            </p:custDataLst>
          </p:nvPr>
        </p:nvSpPr>
        <p:spPr>
          <a:xfrm>
            <a:off x="17967960" y="1417891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椭圆 207"/>
          <p:cNvSpPr/>
          <p:nvPr>
            <p:custDataLst>
              <p:tags r:id="rId30"/>
            </p:custDataLst>
          </p:nvPr>
        </p:nvSpPr>
        <p:spPr>
          <a:xfrm>
            <a:off x="20147915" y="12597130"/>
            <a:ext cx="164465" cy="1644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>
                <a:solidFill>
                  <a:srgbClr val="036EE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endParaRPr lang="en-US" altLang="zh-CN" sz="1000" b="1" dirty="0">
              <a:solidFill>
                <a:srgbClr val="036EE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椭圆 208"/>
          <p:cNvSpPr/>
          <p:nvPr>
            <p:custDataLst>
              <p:tags r:id="rId31"/>
            </p:custDataLst>
          </p:nvPr>
        </p:nvSpPr>
        <p:spPr>
          <a:xfrm>
            <a:off x="20147915" y="12988290"/>
            <a:ext cx="164465" cy="16446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>
                <a:solidFill>
                  <a:srgbClr val="036EE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endParaRPr lang="en-US" altLang="zh-CN" sz="1000" b="1" dirty="0">
              <a:solidFill>
                <a:srgbClr val="036EE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8" name="椭圆 257"/>
          <p:cNvSpPr/>
          <p:nvPr>
            <p:custDataLst>
              <p:tags r:id="rId32"/>
            </p:custDataLst>
          </p:nvPr>
        </p:nvSpPr>
        <p:spPr>
          <a:xfrm>
            <a:off x="20147915" y="13183870"/>
            <a:ext cx="164465" cy="16446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9" name="椭圆 258"/>
          <p:cNvSpPr/>
          <p:nvPr>
            <p:custDataLst>
              <p:tags r:id="rId33"/>
            </p:custDataLst>
          </p:nvPr>
        </p:nvSpPr>
        <p:spPr>
          <a:xfrm>
            <a:off x="20147915" y="12792710"/>
            <a:ext cx="164465" cy="1644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9" name="等腰三角形 218"/>
          <p:cNvSpPr/>
          <p:nvPr/>
        </p:nvSpPr>
        <p:spPr>
          <a:xfrm>
            <a:off x="19064605" y="14197965"/>
            <a:ext cx="124460" cy="12446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矩形 221"/>
          <p:cNvSpPr/>
          <p:nvPr>
            <p:custDataLst>
              <p:tags r:id="rId34"/>
            </p:custDataLst>
          </p:nvPr>
        </p:nvSpPr>
        <p:spPr>
          <a:xfrm>
            <a:off x="14972665" y="13175296"/>
            <a:ext cx="309880" cy="149225"/>
          </a:xfrm>
          <a:prstGeom prst="rect">
            <a:avLst/>
          </a:prstGeom>
          <a:solidFill>
            <a:srgbClr val="DE29A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24" name="文本框 223"/>
          <p:cNvSpPr txBox="1"/>
          <p:nvPr>
            <p:custDataLst>
              <p:tags r:id="rId35"/>
            </p:custDataLst>
          </p:nvPr>
        </p:nvSpPr>
        <p:spPr>
          <a:xfrm>
            <a:off x="15255239" y="12477535"/>
            <a:ext cx="1226185" cy="2117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村庄现状建设边界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村庄新增建设边界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新增宅基地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新增村集体经营性用地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新增设施类用地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永久基本农田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生态保护红线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城镇开发边界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地灾风险点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地灾影响范围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8" name="矩形 227"/>
          <p:cNvSpPr/>
          <p:nvPr>
            <p:custDataLst>
              <p:tags r:id="rId36"/>
            </p:custDataLst>
          </p:nvPr>
        </p:nvSpPr>
        <p:spPr>
          <a:xfrm>
            <a:off x="14972665" y="13373893"/>
            <a:ext cx="309880" cy="149225"/>
          </a:xfrm>
          <a:prstGeom prst="rect">
            <a:avLst/>
          </a:prstGeom>
          <a:solidFill>
            <a:srgbClr val="347D8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0" name="矩形 229"/>
          <p:cNvSpPr/>
          <p:nvPr>
            <p:custDataLst>
              <p:tags r:id="rId37"/>
            </p:custDataLst>
          </p:nvPr>
        </p:nvSpPr>
        <p:spPr>
          <a:xfrm>
            <a:off x="14964410" y="12564108"/>
            <a:ext cx="307340" cy="14986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1" name="矩形 230"/>
          <p:cNvSpPr/>
          <p:nvPr>
            <p:custDataLst>
              <p:tags r:id="rId38"/>
            </p:custDataLst>
          </p:nvPr>
        </p:nvSpPr>
        <p:spPr>
          <a:xfrm>
            <a:off x="14968220" y="12765721"/>
            <a:ext cx="303530" cy="14986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2" name="矩形 231"/>
          <p:cNvSpPr/>
          <p:nvPr>
            <p:custDataLst>
              <p:tags r:id="rId39"/>
            </p:custDataLst>
          </p:nvPr>
        </p:nvSpPr>
        <p:spPr>
          <a:xfrm>
            <a:off x="14977110" y="13778783"/>
            <a:ext cx="309880" cy="149225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 w="6350">
            <a:solidFill>
              <a:schemeClr val="accent6">
                <a:lumMod val="75000"/>
                <a:alpha val="91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6" name="矩形 235"/>
          <p:cNvSpPr/>
          <p:nvPr>
            <p:custDataLst>
              <p:tags r:id="rId40"/>
            </p:custDataLst>
          </p:nvPr>
        </p:nvSpPr>
        <p:spPr>
          <a:xfrm>
            <a:off x="14977745" y="13576218"/>
            <a:ext cx="309880" cy="149225"/>
          </a:xfrm>
          <a:prstGeom prst="rect">
            <a:avLst/>
          </a:prstGeom>
          <a:pattFill prst="wdUpDiag">
            <a:fgClr>
              <a:srgbClr val="FFD380"/>
            </a:fgClr>
            <a:bgClr>
              <a:srgbClr val="F9F8C8"/>
            </a:bgClr>
          </a:pattFill>
          <a:ln w="3175">
            <a:solidFill>
              <a:srgbClr val="FFD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7" name="矩形 236"/>
          <p:cNvSpPr/>
          <p:nvPr>
            <p:custDataLst>
              <p:tags r:id="rId41"/>
            </p:custDataLst>
          </p:nvPr>
        </p:nvSpPr>
        <p:spPr>
          <a:xfrm>
            <a:off x="14968220" y="12976540"/>
            <a:ext cx="309880" cy="149225"/>
          </a:xfrm>
          <a:prstGeom prst="rect">
            <a:avLst/>
          </a:prstGeom>
          <a:solidFill>
            <a:srgbClr val="EA622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8" name="矩形 237"/>
          <p:cNvSpPr/>
          <p:nvPr>
            <p:custDataLst>
              <p:tags r:id="rId42"/>
            </p:custDataLst>
          </p:nvPr>
        </p:nvSpPr>
        <p:spPr>
          <a:xfrm>
            <a:off x="14983460" y="13979165"/>
            <a:ext cx="309880" cy="149225"/>
          </a:xfrm>
          <a:prstGeom prst="rect">
            <a:avLst/>
          </a:prstGeom>
          <a:solidFill>
            <a:srgbClr val="D09EA2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40" name="矩形 239"/>
          <p:cNvSpPr/>
          <p:nvPr>
            <p:custDataLst>
              <p:tags r:id="rId43"/>
            </p:custDataLst>
          </p:nvPr>
        </p:nvSpPr>
        <p:spPr>
          <a:xfrm>
            <a:off x="16406495" y="12561737"/>
            <a:ext cx="309880" cy="150644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241" name="直接连接符 240"/>
          <p:cNvCxnSpPr/>
          <p:nvPr/>
        </p:nvCxnSpPr>
        <p:spPr>
          <a:xfrm>
            <a:off x="16417925" y="12642456"/>
            <a:ext cx="31877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prstDash val="dashDot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243" name="文本框 242"/>
          <p:cNvSpPr txBox="1"/>
          <p:nvPr>
            <p:custDataLst>
              <p:tags r:id="rId44"/>
            </p:custDataLst>
          </p:nvPr>
        </p:nvSpPr>
        <p:spPr>
          <a:xfrm>
            <a:off x="16322040" y="12752349"/>
            <a:ext cx="58674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>
                <a:latin typeface="微软雅黑" panose="020B0503020204020204" pitchFamily="34" charset="-122"/>
                <a:ea typeface="微软雅黑" panose="020B0503020204020204" pitchFamily="34" charset="-122"/>
              </a:rPr>
              <a:t>CF01-XX</a:t>
            </a:r>
            <a:endParaRPr lang="zh-CN" altLang="en-US" sz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5" name="直接连接符 244"/>
          <p:cNvCxnSpPr>
            <a:stCxn id="244" idx="1"/>
            <a:endCxn id="244" idx="3"/>
          </p:cNvCxnSpPr>
          <p:nvPr>
            <p:custDataLst>
              <p:tags r:id="rId45"/>
            </p:custDataLst>
          </p:nvPr>
        </p:nvCxnSpPr>
        <p:spPr>
          <a:xfrm>
            <a:off x="16406496" y="13058061"/>
            <a:ext cx="309880" cy="0"/>
          </a:xfrm>
          <a:prstGeom prst="line">
            <a:avLst/>
          </a:prstGeom>
          <a:ln w="28575">
            <a:solidFill>
              <a:srgbClr val="006F45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5" name="椭圆 274"/>
          <p:cNvSpPr/>
          <p:nvPr>
            <p:custDataLst>
              <p:tags r:id="rId46"/>
            </p:custDataLst>
          </p:nvPr>
        </p:nvSpPr>
        <p:spPr>
          <a:xfrm>
            <a:off x="19039205" y="1377886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椭圆 74"/>
          <p:cNvSpPr/>
          <p:nvPr>
            <p:custDataLst>
              <p:tags r:id="rId47"/>
            </p:custDataLst>
          </p:nvPr>
        </p:nvSpPr>
        <p:spPr>
          <a:xfrm>
            <a:off x="15104109" y="14216655"/>
            <a:ext cx="83820" cy="83820"/>
          </a:xfrm>
          <a:prstGeom prst="ellipse">
            <a:avLst/>
          </a:prstGeom>
          <a:solidFill>
            <a:srgbClr val="E056D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4" name="矩形 243"/>
          <p:cNvSpPr/>
          <p:nvPr>
            <p:custDataLst>
              <p:tags r:id="rId48"/>
            </p:custDataLst>
          </p:nvPr>
        </p:nvSpPr>
        <p:spPr>
          <a:xfrm>
            <a:off x="16406496" y="12986306"/>
            <a:ext cx="309880" cy="143510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6" name="矩形 245"/>
          <p:cNvSpPr/>
          <p:nvPr>
            <p:custDataLst>
              <p:tags r:id="rId49"/>
            </p:custDataLst>
          </p:nvPr>
        </p:nvSpPr>
        <p:spPr>
          <a:xfrm>
            <a:off x="16411373" y="13176568"/>
            <a:ext cx="309880" cy="143510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8" name="矩形 247"/>
          <p:cNvSpPr/>
          <p:nvPr>
            <p:custDataLst>
              <p:tags r:id="rId50"/>
            </p:custDataLst>
          </p:nvPr>
        </p:nvSpPr>
        <p:spPr>
          <a:xfrm>
            <a:off x="16406496" y="13578145"/>
            <a:ext cx="309880" cy="143510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51"/>
            </p:custDataLst>
          </p:nvPr>
        </p:nvSpPr>
        <p:spPr>
          <a:xfrm>
            <a:off x="16406496" y="13977650"/>
            <a:ext cx="309880" cy="143510"/>
          </a:xfrm>
          <a:prstGeom prst="rect">
            <a:avLst/>
          </a:prstGeom>
          <a:solidFill>
            <a:srgbClr val="4EC3EE"/>
          </a:solidFill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2"/>
            </p:custDataLst>
          </p:nvPr>
        </p:nvSpPr>
        <p:spPr>
          <a:xfrm>
            <a:off x="16406496" y="14180845"/>
            <a:ext cx="309880" cy="1435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53"/>
            </p:custDataLst>
          </p:nvPr>
        </p:nvSpPr>
        <p:spPr>
          <a:xfrm>
            <a:off x="16403638" y="13371830"/>
            <a:ext cx="309880" cy="143510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54"/>
            </p:custDataLst>
          </p:nvPr>
        </p:nvSpPr>
        <p:spPr>
          <a:xfrm>
            <a:off x="16406496" y="13782078"/>
            <a:ext cx="309880" cy="143510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3" name="椭圆 252"/>
          <p:cNvSpPr/>
          <p:nvPr>
            <p:custDataLst>
              <p:tags r:id="rId55"/>
            </p:custDataLst>
          </p:nvPr>
        </p:nvSpPr>
        <p:spPr>
          <a:xfrm>
            <a:off x="17967960" y="1436941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14635480" y="4529789"/>
            <a:ext cx="6600825" cy="63691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村域规划说明</a:t>
            </a:r>
            <a:endParaRPr 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00000"/>
              </a:lnSpc>
              <a:buClrTx/>
              <a:buSzTx/>
              <a:buFontTx/>
            </a:pPr>
            <a:r>
              <a:rPr lang="zh-CN" sz="1100" b="1">
                <a:latin typeface="微软雅黑" panose="020B0503020204020204" pitchFamily="34" charset="-122"/>
                <a:ea typeface="微软雅黑" panose="020B0503020204020204" pitchFamily="34" charset="-122"/>
              </a:rPr>
              <a:t>一、现状综述</a:t>
            </a:r>
            <a:endParaRPr lang="zh-CN" sz="11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  <a:buClrTx/>
              <a:buSzTx/>
              <a:buFontTx/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百花湖村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位于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百花湖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镇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东部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，地势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北高南低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镇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镇区所在地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百花湖村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下辖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个村民组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355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户、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户籍人口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1389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人，常住人口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3450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人，村内主要为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汉族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  <a:buClrTx/>
              <a:buSzTx/>
              <a:buFontTx/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百花湖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村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现状以农家乐、旅游、养殖为主要产业，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农民收入主要来源于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经商、务工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；全村已划定永久基本农田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17.86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公顷，生态保护红线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8.98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，划定城镇开发边界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57.62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公顷；村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内无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地灾隐患点；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村内涉及百花湖饮用水水源二级保护区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8.23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公顷，涉及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百花湖省级风景名胜区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二级保护区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21.81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公顷，涉及风景名胜一级保护区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0.14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村内有百花湖镇烈士陵园等特色资源。</a:t>
            </a:r>
            <a:endParaRPr lang="en-US" altLang="zh-CN" sz="11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1100" b="1">
                <a:latin typeface="微软雅黑" panose="020B0503020204020204" pitchFamily="34" charset="-122"/>
                <a:ea typeface="微软雅黑" panose="020B0503020204020204" pitchFamily="34" charset="-122"/>
              </a:rPr>
              <a:t>二、规划概述</a:t>
            </a:r>
            <a:endParaRPr lang="zh-CN" altLang="en-US" sz="11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  <a:buClrTx/>
              <a:buSzTx/>
              <a:buFontTx/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百花湖村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基本城镇化城市化类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村庄，城镇开发边界外现状村庄建设用地（203 不打开）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4.41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公顷，划定村庄建设边界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6.08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（其中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0.02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公顷位于村界范围外，管控单元内）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以发展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商贸、旅游等产业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为主，近期重点实施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集中建房点、村集体产业（滨湖文旅）和污水处理设施。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经村民代表会议审议同意，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百花湖村新增集中建房点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处，总用地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1.60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公顷（含配套设施），涉及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45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户 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  <a:spcBef>
                <a:spcPts val="600"/>
              </a:spcBef>
              <a:buClrTx/>
              <a:buSzTx/>
              <a:buFontTx/>
            </a:pPr>
            <a:r>
              <a:rPr lang="zh-CN" sz="1100" b="1">
                <a:latin typeface="微软雅黑" panose="020B0503020204020204" pitchFamily="34" charset="-122"/>
                <a:ea typeface="微软雅黑" panose="020B0503020204020204" pitchFamily="34" charset="-122"/>
              </a:rPr>
              <a:t>三、用途管制</a:t>
            </a:r>
            <a:endParaRPr lang="zh-CN" sz="11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永久基本农田：严格执行永久基本农田相关管理规定，经依法划定的永久基本农田，任何单位和个人不得擅自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变更，禁止占用永久基本农田发展林果业和挖塘养鱼，农村村民建房，不得占用永久基本农田。</a:t>
            </a:r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生态保护红线：严格执行生态保护红线相关管理规定，生态保护红线核心区原则上禁止人为活动，生态保护红线一般区禁止开发性、生产性建设活动，仅允许对生态功能不造成破坏的有限人为活动。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城镇开发边界：可以集中进行城镇开发建设，实行“详细规划+规划许可”管理。</a:t>
            </a:r>
            <a:endParaRPr 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  <a:buClrTx/>
              <a:buSzTx/>
              <a:buFontTx/>
            </a:pP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村庄建设边界：城镇开发边界外重点发展的村庄用地区域，主要包括为农民生活服务的住宅、公共服务设施和基础设施、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三产融合产业项目</a:t>
            </a: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等建设用地类型，实行“详细规划+规划许可”管理。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水源二级保护区：禁止新增、扩建、改建排放污染物的建设项目。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风景名胜一级保护区：禁止新增与风景保护无关的建筑物，已经建设的应逐步迁出。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风景名胜二级保护区：禁止新增污染项目和大型商业设施，控制居民点规模和体量，新建项目的布局、高度、体量等于周五景观相协调，且不造成观赏障碍和阻断游览路线。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三调最高水位线：禁止新增建筑物。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00000"/>
              </a:lnSpc>
              <a:buClrTx/>
              <a:buSzTx/>
              <a:buFontTx/>
            </a:pP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00000"/>
              </a:lnSpc>
              <a:buClrTx/>
              <a:buSzTx/>
              <a:buFontTx/>
            </a:pPr>
            <a:endParaRPr 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/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8" name="表格 117"/>
          <p:cNvGraphicFramePr/>
          <p:nvPr>
            <p:custDataLst>
              <p:tags r:id="rId56"/>
            </p:custDataLst>
          </p:nvPr>
        </p:nvGraphicFramePr>
        <p:xfrm>
          <a:off x="14629765" y="10391386"/>
          <a:ext cx="6600825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652"/>
                <a:gridCol w="1185783"/>
                <a:gridCol w="711200"/>
                <a:gridCol w="1435100"/>
                <a:gridCol w="876300"/>
                <a:gridCol w="914400"/>
                <a:gridCol w="1215390"/>
              </a:tblGrid>
              <a:tr h="207952">
                <a:tc gridSpan="6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1">
                          <a:latin typeface="黑体" panose="02010609060101010101" charset="-122"/>
                          <a:ea typeface="黑体" panose="02010609060101010101" charset="-122"/>
                        </a:rPr>
                        <a:t>百花湖村近期建设项目表</a:t>
                      </a:r>
                      <a:endParaRPr lang="zh-CN" altLang="en-US" sz="11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028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项目类型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项目数量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项目（工程）名称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序号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所在管控单元或地点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备注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7952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农村宅基地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集中建房点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1-1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16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  <a:sym typeface="+mn-ea"/>
                        </a:rPr>
                        <a:t>中街组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城镇开发边界内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795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016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1-2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16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  <a:sym typeface="+mn-ea"/>
                        </a:rPr>
                        <a:t>上街组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79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产业发展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滨湖文旅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2-1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16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  <a:sym typeface="+mn-ea"/>
                        </a:rPr>
                        <a:t>上街组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02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基础设施和公共服务设施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提水站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3-1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16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  <a:sym typeface="+mn-ea"/>
                        </a:rPr>
                        <a:t>上街组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村界外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0" name="文本框 119"/>
          <p:cNvSpPr txBox="1"/>
          <p:nvPr/>
        </p:nvSpPr>
        <p:spPr>
          <a:xfrm>
            <a:off x="2337065" y="578270"/>
            <a:ext cx="1227745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观山湖区百花湖镇百花湖</a:t>
            </a:r>
            <a:r>
              <a:rPr lang="zh-CN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村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一图一表一说明</a:t>
            </a:r>
            <a:r>
              <a:rPr lang="en-US" altLang="zh-CN" sz="3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管控图则    </a:t>
            </a:r>
            <a:endParaRPr lang="en-US" altLang="zh-CN" sz="3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任意多边形: 形状 18"/>
          <p:cNvSpPr/>
          <p:nvPr/>
        </p:nvSpPr>
        <p:spPr>
          <a:xfrm>
            <a:off x="6994525" y="9775825"/>
            <a:ext cx="79375" cy="66675"/>
          </a:xfrm>
          <a:custGeom>
            <a:avLst/>
            <a:gdLst>
              <a:gd name="connsiteX0" fmla="*/ 79375 w 79375"/>
              <a:gd name="connsiteY0" fmla="*/ 28575 h 66675"/>
              <a:gd name="connsiteX1" fmla="*/ 25400 w 79375"/>
              <a:gd name="connsiteY1" fmla="*/ 0 h 66675"/>
              <a:gd name="connsiteX2" fmla="*/ 0 w 79375"/>
              <a:gd name="connsiteY2" fmla="*/ 47625 h 66675"/>
              <a:gd name="connsiteX3" fmla="*/ 41275 w 793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" h="66675">
                <a:moveTo>
                  <a:pt x="79375" y="28575"/>
                </a:moveTo>
                <a:lnTo>
                  <a:pt x="25400" y="0"/>
                </a:lnTo>
                <a:lnTo>
                  <a:pt x="0" y="47625"/>
                </a:lnTo>
                <a:lnTo>
                  <a:pt x="41275" y="66675"/>
                </a:lnTo>
              </a:path>
            </a:pathLst>
          </a:custGeom>
          <a:noFill/>
          <a:ln w="25400">
            <a:solidFill>
              <a:srgbClr val="6E02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5004973" y="12604272"/>
            <a:ext cx="225502" cy="77470"/>
          </a:xfrm>
          <a:prstGeom prst="rect">
            <a:avLst/>
          </a:prstGeom>
          <a:noFill/>
          <a:ln w="19050">
            <a:solidFill>
              <a:srgbClr val="F10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5004973" y="12805091"/>
            <a:ext cx="225502" cy="77470"/>
          </a:xfrm>
          <a:prstGeom prst="rect">
            <a:avLst/>
          </a:prstGeom>
          <a:noFill/>
          <a:ln w="19050">
            <a:solidFill>
              <a:srgbClr val="6E02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/>
          <p:cNvSpPr txBox="1"/>
          <p:nvPr/>
        </p:nvSpPr>
        <p:spPr>
          <a:xfrm rot="18980893">
            <a:off x="1600866" y="6896052"/>
            <a:ext cx="1983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>
                <a:solidFill>
                  <a:srgbClr val="FF00FF"/>
                </a:solidFill>
                <a:latin typeface="黑体" panose="02010609060101010101" charset="-122"/>
                <a:ea typeface="黑体" panose="02010609060101010101" charset="-122"/>
              </a:rPr>
              <a:t>500kV席贵</a:t>
            </a:r>
            <a:r>
              <a:rPr lang="en-US" altLang="zh-CN" sz="1800">
                <a:solidFill>
                  <a:srgbClr val="FF00FF"/>
                </a:solidFill>
                <a:latin typeface="黑体" panose="02010609060101010101" charset="-122"/>
                <a:ea typeface="黑体" panose="02010609060101010101" charset="-122"/>
              </a:rPr>
              <a:t>Ⅱ</a:t>
            </a:r>
            <a:r>
              <a:rPr lang="zh-CN" altLang="en-US" sz="1800">
                <a:solidFill>
                  <a:srgbClr val="FF00FF"/>
                </a:solidFill>
                <a:latin typeface="黑体" panose="02010609060101010101" charset="-122"/>
                <a:ea typeface="黑体" panose="02010609060101010101" charset="-122"/>
              </a:rPr>
              <a:t>回</a:t>
            </a:r>
            <a:endParaRPr lang="zh-CN" altLang="en-US" sz="1800">
              <a:solidFill>
                <a:srgbClr val="FF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 rot="18980893">
            <a:off x="1099444" y="4830188"/>
            <a:ext cx="1563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>
                <a:solidFill>
                  <a:srgbClr val="FF00FF"/>
                </a:solidFill>
                <a:latin typeface="黑体" panose="02010609060101010101" charset="-122"/>
                <a:ea typeface="黑体" panose="02010609060101010101" charset="-122"/>
              </a:rPr>
              <a:t>500kV席贵I回</a:t>
            </a:r>
            <a:endParaRPr lang="zh-CN" altLang="en-US" sz="1800">
              <a:solidFill>
                <a:srgbClr val="FF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8" name="椭圆 77"/>
          <p:cNvSpPr/>
          <p:nvPr>
            <p:custDataLst>
              <p:tags r:id="rId57"/>
            </p:custDataLst>
          </p:nvPr>
        </p:nvSpPr>
        <p:spPr>
          <a:xfrm>
            <a:off x="4467327" y="7697601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卫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9" name="椭圆 78"/>
          <p:cNvSpPr/>
          <p:nvPr>
            <p:custDataLst>
              <p:tags r:id="rId58"/>
            </p:custDataLst>
          </p:nvPr>
        </p:nvSpPr>
        <p:spPr>
          <a:xfrm>
            <a:off x="4292579" y="8262322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污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1" name="椭圆 80"/>
          <p:cNvSpPr/>
          <p:nvPr>
            <p:custDataLst>
              <p:tags r:id="rId59"/>
            </p:custDataLst>
          </p:nvPr>
        </p:nvSpPr>
        <p:spPr>
          <a:xfrm>
            <a:off x="6728869" y="4854006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4" name="椭圆 83"/>
          <p:cNvSpPr/>
          <p:nvPr>
            <p:custDataLst>
              <p:tags r:id="rId60"/>
            </p:custDataLst>
          </p:nvPr>
        </p:nvSpPr>
        <p:spPr>
          <a:xfrm>
            <a:off x="6376374" y="4256506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幼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5" name="椭圆 84"/>
          <p:cNvSpPr/>
          <p:nvPr>
            <p:custDataLst>
              <p:tags r:id="rId61"/>
            </p:custDataLst>
          </p:nvPr>
        </p:nvSpPr>
        <p:spPr>
          <a:xfrm>
            <a:off x="7895584" y="4161963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8" name="椭圆 87"/>
          <p:cNvSpPr/>
          <p:nvPr>
            <p:custDataLst>
              <p:tags r:id="rId62"/>
            </p:custDataLst>
          </p:nvPr>
        </p:nvSpPr>
        <p:spPr>
          <a:xfrm>
            <a:off x="8621673" y="9387957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9" name="椭圆 88"/>
          <p:cNvSpPr/>
          <p:nvPr>
            <p:custDataLst>
              <p:tags r:id="rId63"/>
            </p:custDataLst>
          </p:nvPr>
        </p:nvSpPr>
        <p:spPr>
          <a:xfrm>
            <a:off x="7066541" y="9987772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0" name="椭圆 89"/>
          <p:cNvSpPr/>
          <p:nvPr>
            <p:custDataLst>
              <p:tags r:id="rId64"/>
            </p:custDataLst>
          </p:nvPr>
        </p:nvSpPr>
        <p:spPr>
          <a:xfrm>
            <a:off x="5369970" y="9727111"/>
            <a:ext cx="248193" cy="24804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01" name="组合 200"/>
          <p:cNvGrpSpPr/>
          <p:nvPr/>
        </p:nvGrpSpPr>
        <p:grpSpPr>
          <a:xfrm>
            <a:off x="5546759" y="7594082"/>
            <a:ext cx="254602" cy="1315527"/>
            <a:chOff x="5241288" y="7612410"/>
            <a:chExt cx="254602" cy="1315527"/>
          </a:xfrm>
        </p:grpSpPr>
        <p:sp>
          <p:nvSpPr>
            <p:cNvPr id="92" name="椭圆 91"/>
            <p:cNvSpPr/>
            <p:nvPr>
              <p:custDataLst>
                <p:tags r:id="rId65"/>
              </p:custDataLst>
            </p:nvPr>
          </p:nvSpPr>
          <p:spPr>
            <a:xfrm>
              <a:off x="5247572" y="8167678"/>
              <a:ext cx="248193" cy="248048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</a:t>
              </a:r>
              <a:endParaRPr lang="en-US" altLang="zh-CN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7" name="椭圆 96"/>
            <p:cNvSpPr/>
            <p:nvPr>
              <p:custDataLst>
                <p:tags r:id="rId66"/>
              </p:custDataLst>
            </p:nvPr>
          </p:nvSpPr>
          <p:spPr>
            <a:xfrm>
              <a:off x="5247697" y="8428564"/>
              <a:ext cx="248193" cy="248048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厕</a:t>
              </a:r>
              <a:endParaRPr lang="en-US" altLang="zh-CN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01" name="椭圆 100"/>
            <p:cNvSpPr/>
            <p:nvPr>
              <p:custDataLst>
                <p:tags r:id="rId67"/>
              </p:custDataLst>
            </p:nvPr>
          </p:nvSpPr>
          <p:spPr>
            <a:xfrm>
              <a:off x="5244135" y="7885460"/>
              <a:ext cx="248193" cy="248048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1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文</a:t>
              </a:r>
              <a:endParaRPr lang="en-US" altLang="zh-CN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19" name="椭圆 118"/>
            <p:cNvSpPr/>
            <p:nvPr>
              <p:custDataLst>
                <p:tags r:id="rId68"/>
              </p:custDataLst>
            </p:nvPr>
          </p:nvSpPr>
          <p:spPr>
            <a:xfrm>
              <a:off x="5241288" y="8679889"/>
              <a:ext cx="248193" cy="248048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物</a:t>
              </a:r>
              <a:endParaRPr lang="en-US" altLang="zh-CN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0" name="椭圆 329"/>
            <p:cNvSpPr/>
            <p:nvPr>
              <p:custDataLst>
                <p:tags r:id="rId69"/>
              </p:custDataLst>
            </p:nvPr>
          </p:nvSpPr>
          <p:spPr>
            <a:xfrm>
              <a:off x="5244135" y="7612410"/>
              <a:ext cx="248193" cy="248048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1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健</a:t>
              </a:r>
              <a:endParaRPr lang="en-US" altLang="zh-CN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73" name="椭圆 172"/>
          <p:cNvSpPr/>
          <p:nvPr>
            <p:custDataLst>
              <p:tags r:id="rId70"/>
            </p:custDataLst>
          </p:nvPr>
        </p:nvSpPr>
        <p:spPr>
          <a:xfrm>
            <a:off x="5876928" y="10286733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移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84" name="直接连接符 183"/>
          <p:cNvCxnSpPr/>
          <p:nvPr/>
        </p:nvCxnSpPr>
        <p:spPr>
          <a:xfrm flipV="1">
            <a:off x="5524500" y="7531100"/>
            <a:ext cx="0" cy="1813669"/>
          </a:xfrm>
          <a:prstGeom prst="line">
            <a:avLst/>
          </a:prstGeom>
          <a:ln w="9525">
            <a:solidFill>
              <a:schemeClr val="tx1"/>
            </a:solidFill>
            <a:prstDash val="sysDash"/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直接连接符 214"/>
          <p:cNvCxnSpPr/>
          <p:nvPr/>
        </p:nvCxnSpPr>
        <p:spPr>
          <a:xfrm flipV="1">
            <a:off x="5337492" y="9726092"/>
            <a:ext cx="0" cy="382441"/>
          </a:xfrm>
          <a:prstGeom prst="line">
            <a:avLst/>
          </a:prstGeom>
          <a:ln w="9525">
            <a:solidFill>
              <a:schemeClr val="tx1"/>
            </a:solidFill>
            <a:prstDash val="sysDash"/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接连接符 216"/>
          <p:cNvCxnSpPr/>
          <p:nvPr/>
        </p:nvCxnSpPr>
        <p:spPr>
          <a:xfrm>
            <a:off x="5852160" y="10160860"/>
            <a:ext cx="0" cy="440465"/>
          </a:xfrm>
          <a:prstGeom prst="line">
            <a:avLst/>
          </a:prstGeom>
          <a:ln w="9525">
            <a:solidFill>
              <a:schemeClr val="tx1"/>
            </a:solidFill>
            <a:prstDash val="sysDash"/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接连接符 219"/>
          <p:cNvCxnSpPr/>
          <p:nvPr/>
        </p:nvCxnSpPr>
        <p:spPr>
          <a:xfrm>
            <a:off x="7048765" y="9816782"/>
            <a:ext cx="0" cy="571930"/>
          </a:xfrm>
          <a:prstGeom prst="line">
            <a:avLst/>
          </a:prstGeom>
          <a:ln w="9525">
            <a:solidFill>
              <a:schemeClr val="tx1"/>
            </a:solidFill>
            <a:prstDash val="sysDash"/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椭圆 246"/>
          <p:cNvSpPr/>
          <p:nvPr>
            <p:custDataLst>
              <p:tags r:id="rId71"/>
            </p:custDataLst>
          </p:nvPr>
        </p:nvSpPr>
        <p:spPr>
          <a:xfrm>
            <a:off x="4611901" y="6042598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50" name="直接连接符 249"/>
          <p:cNvCxnSpPr/>
          <p:nvPr/>
        </p:nvCxnSpPr>
        <p:spPr>
          <a:xfrm>
            <a:off x="4274298" y="6324618"/>
            <a:ext cx="634252" cy="0"/>
          </a:xfrm>
          <a:prstGeom prst="line">
            <a:avLst/>
          </a:prstGeom>
          <a:ln w="9525">
            <a:solidFill>
              <a:schemeClr val="tx1"/>
            </a:solidFill>
            <a:prstDash val="sysDash"/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矩形 253"/>
          <p:cNvSpPr/>
          <p:nvPr>
            <p:custDataLst>
              <p:tags r:id="rId72"/>
            </p:custDataLst>
          </p:nvPr>
        </p:nvSpPr>
        <p:spPr>
          <a:xfrm>
            <a:off x="14983460" y="14183953"/>
            <a:ext cx="309880" cy="149225"/>
          </a:xfrm>
          <a:prstGeom prst="rect">
            <a:avLst/>
          </a:prstGeom>
          <a:noFill/>
          <a:ln w="635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60" name="矩形 259"/>
          <p:cNvSpPr/>
          <p:nvPr>
            <p:custDataLst>
              <p:tags r:id="rId73"/>
            </p:custDataLst>
          </p:nvPr>
        </p:nvSpPr>
        <p:spPr>
          <a:xfrm>
            <a:off x="14983460" y="14369690"/>
            <a:ext cx="309880" cy="149225"/>
          </a:xfrm>
          <a:prstGeom prst="rect">
            <a:avLst/>
          </a:prstGeom>
          <a:pattFill prst="dkUpDiag">
            <a:fgClr>
              <a:srgbClr val="000000"/>
            </a:fgClr>
            <a:bgClr>
              <a:schemeClr val="bg1"/>
            </a:bgClr>
          </a:pattFill>
          <a:ln w="1270" cmpd="sng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cxnSp>
        <p:nvCxnSpPr>
          <p:cNvPr id="249" name="直接连接符 248"/>
          <p:cNvCxnSpPr/>
          <p:nvPr>
            <p:custDataLst>
              <p:tags r:id="rId74"/>
            </p:custDataLst>
          </p:nvPr>
        </p:nvCxnSpPr>
        <p:spPr>
          <a:xfrm>
            <a:off x="16406495" y="13647360"/>
            <a:ext cx="309880" cy="0"/>
          </a:xfrm>
          <a:prstGeom prst="line">
            <a:avLst/>
          </a:prstGeom>
          <a:ln w="25400">
            <a:solidFill>
              <a:srgbClr val="E056D8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75"/>
            </p:custDataLst>
          </p:nvPr>
        </p:nvCxnSpPr>
        <p:spPr>
          <a:xfrm>
            <a:off x="16411372" y="13245148"/>
            <a:ext cx="309880" cy="0"/>
          </a:xfrm>
          <a:prstGeom prst="line">
            <a:avLst/>
          </a:prstGeom>
          <a:ln w="28575">
            <a:solidFill>
              <a:srgbClr val="1DD9A6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76"/>
            </p:custDataLst>
          </p:nvPr>
        </p:nvCxnSpPr>
        <p:spPr>
          <a:xfrm>
            <a:off x="16403637" y="13444855"/>
            <a:ext cx="309880" cy="0"/>
          </a:xfrm>
          <a:prstGeom prst="line">
            <a:avLst/>
          </a:prstGeom>
          <a:ln w="25400">
            <a:solidFill>
              <a:srgbClr val="0069EE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2" name="直接连接符 261"/>
          <p:cNvCxnSpPr/>
          <p:nvPr>
            <p:custDataLst>
              <p:tags r:id="rId77"/>
            </p:custDataLst>
          </p:nvPr>
        </p:nvCxnSpPr>
        <p:spPr>
          <a:xfrm>
            <a:off x="16406495" y="13854468"/>
            <a:ext cx="309880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5" name="矩形 264"/>
          <p:cNvSpPr/>
          <p:nvPr>
            <p:custDataLst>
              <p:tags r:id="rId78"/>
            </p:custDataLst>
          </p:nvPr>
        </p:nvSpPr>
        <p:spPr>
          <a:xfrm>
            <a:off x="16412643" y="14377435"/>
            <a:ext cx="309880" cy="143510"/>
          </a:xfrm>
          <a:prstGeom prst="rect">
            <a:avLst/>
          </a:prstGeom>
          <a:pattFill prst="dkUpDiag">
            <a:fgClr>
              <a:srgbClr val="873B86"/>
            </a:fgClr>
            <a:bgClr>
              <a:schemeClr val="bg1"/>
            </a:bgClr>
          </a:pattFill>
          <a:ln w="1270" cmpd="sng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ym typeface="+mn-ea"/>
            </a:endParaRPr>
          </a:p>
        </p:txBody>
      </p:sp>
      <p:sp>
        <p:nvSpPr>
          <p:cNvPr id="187" name="文本框 186"/>
          <p:cNvSpPr txBox="1"/>
          <p:nvPr>
            <p:custDataLst>
              <p:tags r:id="rId79"/>
            </p:custDataLst>
          </p:nvPr>
        </p:nvSpPr>
        <p:spPr>
          <a:xfrm>
            <a:off x="18183225" y="12532360"/>
            <a:ext cx="905510" cy="19500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卫生室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</a:t>
            </a:r>
            <a:r>
              <a:rPr lang="en-US" alt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幼儿园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养老服务站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综合文化活动室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游客服务中心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污水处理设施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垃圾收集点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移动基站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健身广场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8" name="文本框 267"/>
          <p:cNvSpPr txBox="1"/>
          <p:nvPr>
            <p:custDataLst>
              <p:tags r:id="rId80"/>
            </p:custDataLst>
          </p:nvPr>
        </p:nvSpPr>
        <p:spPr>
          <a:xfrm>
            <a:off x="19236055" y="12529980"/>
            <a:ext cx="824230" cy="1786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停车场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村民党群服务中心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公共厕所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物流配送点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便民农家店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金融电信服务点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微型消防站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名胜古迹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村委会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73" name="组合 272"/>
          <p:cNvGrpSpPr/>
          <p:nvPr/>
        </p:nvGrpSpPr>
        <p:grpSpPr>
          <a:xfrm>
            <a:off x="19039205" y="13971746"/>
            <a:ext cx="165735" cy="165735"/>
            <a:chOff x="19039205" y="13971746"/>
            <a:chExt cx="165735" cy="165735"/>
          </a:xfrm>
        </p:grpSpPr>
        <p:sp>
          <p:nvSpPr>
            <p:cNvPr id="269" name="椭圆 268"/>
            <p:cNvSpPr/>
            <p:nvPr>
              <p:custDataLst>
                <p:tags r:id="rId81"/>
              </p:custDataLst>
            </p:nvPr>
          </p:nvSpPr>
          <p:spPr>
            <a:xfrm>
              <a:off x="19039205" y="13971746"/>
              <a:ext cx="165735" cy="1657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2" name="组合 271"/>
            <p:cNvGrpSpPr/>
            <p:nvPr/>
          </p:nvGrpSpPr>
          <p:grpSpPr>
            <a:xfrm>
              <a:off x="19063711" y="13980935"/>
              <a:ext cx="126247" cy="130669"/>
              <a:chOff x="19859625" y="14137481"/>
              <a:chExt cx="96936" cy="128913"/>
            </a:xfrm>
            <a:solidFill>
              <a:schemeClr val="tx1"/>
            </a:solidFill>
          </p:grpSpPr>
          <p:sp>
            <p:nvSpPr>
              <p:cNvPr id="270" name="等腰三角形 269"/>
              <p:cNvSpPr/>
              <p:nvPr/>
            </p:nvSpPr>
            <p:spPr>
              <a:xfrm>
                <a:off x="19859625" y="14137481"/>
                <a:ext cx="57150" cy="12891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等腰三角形 270"/>
              <p:cNvSpPr/>
              <p:nvPr/>
            </p:nvSpPr>
            <p:spPr>
              <a:xfrm>
                <a:off x="19899411" y="14137481"/>
                <a:ext cx="57150" cy="12891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80" name="组合 279"/>
          <p:cNvGrpSpPr/>
          <p:nvPr/>
        </p:nvGrpSpPr>
        <p:grpSpPr>
          <a:xfrm>
            <a:off x="8739327" y="5608175"/>
            <a:ext cx="251267" cy="251267"/>
            <a:chOff x="7239997" y="4910284"/>
            <a:chExt cx="251267" cy="251267"/>
          </a:xfrm>
        </p:grpSpPr>
        <p:sp>
          <p:nvSpPr>
            <p:cNvPr id="276" name="椭圆 275"/>
            <p:cNvSpPr/>
            <p:nvPr>
              <p:custDataLst>
                <p:tags r:id="rId82"/>
              </p:custDataLst>
            </p:nvPr>
          </p:nvSpPr>
          <p:spPr>
            <a:xfrm>
              <a:off x="7239997" y="4910284"/>
              <a:ext cx="251267" cy="251267"/>
            </a:xfrm>
            <a:prstGeom prst="ellipse">
              <a:avLst/>
            </a:prstGeom>
            <a:solidFill>
              <a:srgbClr val="BFBFBF"/>
            </a:solidFill>
            <a:ln w="28575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7" name="组合 276"/>
            <p:cNvGrpSpPr/>
            <p:nvPr/>
          </p:nvGrpSpPr>
          <p:grpSpPr>
            <a:xfrm>
              <a:off x="7282800" y="4930700"/>
              <a:ext cx="165660" cy="171462"/>
              <a:chOff x="19859625" y="14137481"/>
              <a:chExt cx="96936" cy="128913"/>
            </a:xfrm>
            <a:solidFill>
              <a:srgbClr val="008000"/>
            </a:solidFill>
          </p:grpSpPr>
          <p:sp>
            <p:nvSpPr>
              <p:cNvPr id="278" name="等腰三角形 277"/>
              <p:cNvSpPr/>
              <p:nvPr/>
            </p:nvSpPr>
            <p:spPr>
              <a:xfrm>
                <a:off x="19859625" y="14137481"/>
                <a:ext cx="57150" cy="128913"/>
              </a:xfrm>
              <a:prstGeom prst="triangl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等腰三角形 278"/>
              <p:cNvSpPr/>
              <p:nvPr/>
            </p:nvSpPr>
            <p:spPr>
              <a:xfrm>
                <a:off x="19899411" y="14137481"/>
                <a:ext cx="57150" cy="128913"/>
              </a:xfrm>
              <a:prstGeom prst="triangl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81" name="文本框 280"/>
          <p:cNvSpPr txBox="1"/>
          <p:nvPr>
            <p:custDataLst>
              <p:tags r:id="rId83"/>
            </p:custDataLst>
          </p:nvPr>
        </p:nvSpPr>
        <p:spPr>
          <a:xfrm>
            <a:off x="4498309" y="6823686"/>
            <a:ext cx="1784951" cy="321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百花湖村</a:t>
            </a:r>
            <a:r>
              <a:rPr lang="zh-CN" sz="1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村委会</a:t>
            </a:r>
            <a:endParaRPr lang="zh-CN" sz="1600" b="1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2" name="等腰三角形 281"/>
          <p:cNvSpPr/>
          <p:nvPr/>
        </p:nvSpPr>
        <p:spPr>
          <a:xfrm>
            <a:off x="5213395" y="6562194"/>
            <a:ext cx="177390" cy="177390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文本框 282"/>
          <p:cNvSpPr txBox="1"/>
          <p:nvPr>
            <p:custDataLst>
              <p:tags r:id="rId84"/>
            </p:custDataLst>
          </p:nvPr>
        </p:nvSpPr>
        <p:spPr>
          <a:xfrm>
            <a:off x="8171063" y="5915321"/>
            <a:ext cx="1553453" cy="330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百花湖镇烈士陵园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5" name="文本框 284"/>
          <p:cNvSpPr txBox="1"/>
          <p:nvPr>
            <p:custDataLst>
              <p:tags r:id="rId85"/>
            </p:custDataLst>
          </p:nvPr>
        </p:nvSpPr>
        <p:spPr>
          <a:xfrm>
            <a:off x="9155603" y="14114022"/>
            <a:ext cx="1343755" cy="330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</a:t>
            </a:r>
            <a:endParaRPr lang="zh-CN" sz="140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6" name="文本框 285"/>
          <p:cNvSpPr txBox="1"/>
          <p:nvPr>
            <p:custDataLst>
              <p:tags r:id="rId86"/>
            </p:custDataLst>
          </p:nvPr>
        </p:nvSpPr>
        <p:spPr>
          <a:xfrm rot="21387161">
            <a:off x="9761378" y="10499742"/>
            <a:ext cx="1296709" cy="50834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altLang="en-US" sz="1200" b="1" spc="300">
                <a:effectLst>
                  <a:glow rad="63500">
                    <a:schemeClr val="bg1">
                      <a:alpha val="86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环湖小康路</a:t>
            </a:r>
            <a:endParaRPr lang="zh-CN" altLang="en-US" sz="1200" b="1" spc="300">
              <a:effectLst>
                <a:glow rad="63500">
                  <a:schemeClr val="bg1">
                    <a:alpha val="86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7" name="文本框 286"/>
          <p:cNvSpPr txBox="1"/>
          <p:nvPr>
            <p:custDataLst>
              <p:tags r:id="rId87"/>
            </p:custDataLst>
          </p:nvPr>
        </p:nvSpPr>
        <p:spPr>
          <a:xfrm rot="1105893">
            <a:off x="7345129" y="3165581"/>
            <a:ext cx="1296709" cy="50834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 spc="300">
                <a:effectLst>
                  <a:glow rad="63500">
                    <a:schemeClr val="bg1">
                      <a:alpha val="86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 湖 路</a:t>
            </a:r>
            <a:endParaRPr lang="zh-CN" altLang="en-US" sz="1200" b="1" spc="300">
              <a:effectLst>
                <a:glow rad="63500">
                  <a:schemeClr val="bg1">
                    <a:alpha val="86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8" name="任意多边形: 形状 287"/>
          <p:cNvSpPr/>
          <p:nvPr/>
        </p:nvSpPr>
        <p:spPr>
          <a:xfrm>
            <a:off x="10015220" y="4909820"/>
            <a:ext cx="4475480" cy="1032607"/>
          </a:xfrm>
          <a:custGeom>
            <a:avLst/>
            <a:gdLst>
              <a:gd name="connsiteX0" fmla="*/ 0 w 4368800"/>
              <a:gd name="connsiteY0" fmla="*/ 0 h 1078327"/>
              <a:gd name="connsiteX1" fmla="*/ 850900 w 4368800"/>
              <a:gd name="connsiteY1" fmla="*/ 609600 h 1078327"/>
              <a:gd name="connsiteX2" fmla="*/ 2197100 w 4368800"/>
              <a:gd name="connsiteY2" fmla="*/ 1066800 h 1078327"/>
              <a:gd name="connsiteX3" fmla="*/ 3340100 w 4368800"/>
              <a:gd name="connsiteY3" fmla="*/ 889000 h 1078327"/>
              <a:gd name="connsiteX4" fmla="*/ 4368800 w 4368800"/>
              <a:gd name="connsiteY4" fmla="*/ 330200 h 1078327"/>
              <a:gd name="connsiteX0-1" fmla="*/ 0 w 4445000"/>
              <a:gd name="connsiteY0-2" fmla="*/ 0 h 971647"/>
              <a:gd name="connsiteX1-3" fmla="*/ 927100 w 4445000"/>
              <a:gd name="connsiteY1-4" fmla="*/ 502920 h 971647"/>
              <a:gd name="connsiteX2-5" fmla="*/ 2273300 w 4445000"/>
              <a:gd name="connsiteY2-6" fmla="*/ 960120 h 971647"/>
              <a:gd name="connsiteX3-7" fmla="*/ 3416300 w 4445000"/>
              <a:gd name="connsiteY3-8" fmla="*/ 782320 h 971647"/>
              <a:gd name="connsiteX4-9" fmla="*/ 4445000 w 4445000"/>
              <a:gd name="connsiteY4-10" fmla="*/ 223520 h 971647"/>
              <a:gd name="connsiteX0-11" fmla="*/ 0 w 4406900"/>
              <a:gd name="connsiteY0-12" fmla="*/ 0 h 994507"/>
              <a:gd name="connsiteX1-13" fmla="*/ 889000 w 4406900"/>
              <a:gd name="connsiteY1-14" fmla="*/ 525780 h 994507"/>
              <a:gd name="connsiteX2-15" fmla="*/ 2235200 w 4406900"/>
              <a:gd name="connsiteY2-16" fmla="*/ 982980 h 994507"/>
              <a:gd name="connsiteX3-17" fmla="*/ 3378200 w 4406900"/>
              <a:gd name="connsiteY3-18" fmla="*/ 805180 h 994507"/>
              <a:gd name="connsiteX4-19" fmla="*/ 4406900 w 4406900"/>
              <a:gd name="connsiteY4-20" fmla="*/ 246380 h 994507"/>
              <a:gd name="connsiteX0-21" fmla="*/ 0 w 4475480"/>
              <a:gd name="connsiteY0-22" fmla="*/ 0 h 1032607"/>
              <a:gd name="connsiteX1-23" fmla="*/ 957580 w 4475480"/>
              <a:gd name="connsiteY1-24" fmla="*/ 563880 h 1032607"/>
              <a:gd name="connsiteX2-25" fmla="*/ 2303780 w 4475480"/>
              <a:gd name="connsiteY2-26" fmla="*/ 1021080 h 1032607"/>
              <a:gd name="connsiteX3-27" fmla="*/ 3446780 w 4475480"/>
              <a:gd name="connsiteY3-28" fmla="*/ 843280 h 1032607"/>
              <a:gd name="connsiteX4-29" fmla="*/ 4475480 w 4475480"/>
              <a:gd name="connsiteY4-30" fmla="*/ 284480 h 10326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75480" h="1032607">
                <a:moveTo>
                  <a:pt x="0" y="0"/>
                </a:moveTo>
                <a:cubicBezTo>
                  <a:pt x="242358" y="215900"/>
                  <a:pt x="573617" y="393700"/>
                  <a:pt x="957580" y="563880"/>
                </a:cubicBezTo>
                <a:cubicBezTo>
                  <a:pt x="1341543" y="734060"/>
                  <a:pt x="1888913" y="974513"/>
                  <a:pt x="2303780" y="1021080"/>
                </a:cubicBezTo>
                <a:cubicBezTo>
                  <a:pt x="2718647" y="1067647"/>
                  <a:pt x="3084830" y="966047"/>
                  <a:pt x="3446780" y="843280"/>
                </a:cubicBezTo>
                <a:cubicBezTo>
                  <a:pt x="3808730" y="720513"/>
                  <a:pt x="4142105" y="502496"/>
                  <a:pt x="4475480" y="284480"/>
                </a:cubicBezTo>
              </a:path>
            </a:pathLst>
          </a:custGeom>
          <a:noFill/>
          <a:ln w="254000">
            <a:solidFill>
              <a:srgbClr val="F8F8F8">
                <a:alpha val="6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9" name="任意多边形: 形状 288"/>
          <p:cNvSpPr/>
          <p:nvPr/>
        </p:nvSpPr>
        <p:spPr>
          <a:xfrm>
            <a:off x="2285999" y="1663699"/>
            <a:ext cx="4349115" cy="1385226"/>
          </a:xfrm>
          <a:custGeom>
            <a:avLst/>
            <a:gdLst>
              <a:gd name="connsiteX0" fmla="*/ 4076700 w 4076700"/>
              <a:gd name="connsiteY0" fmla="*/ 1282700 h 1384424"/>
              <a:gd name="connsiteX1" fmla="*/ 2819400 w 4076700"/>
              <a:gd name="connsiteY1" fmla="*/ 1282700 h 1384424"/>
              <a:gd name="connsiteX2" fmla="*/ 1892300 w 4076700"/>
              <a:gd name="connsiteY2" fmla="*/ 1371600 h 1384424"/>
              <a:gd name="connsiteX3" fmla="*/ 1092200 w 4076700"/>
              <a:gd name="connsiteY3" fmla="*/ 965200 h 1384424"/>
              <a:gd name="connsiteX4" fmla="*/ 0 w 4076700"/>
              <a:gd name="connsiteY4" fmla="*/ 0 h 1384424"/>
              <a:gd name="connsiteX0-1" fmla="*/ 4358640 w 4358640"/>
              <a:gd name="connsiteY0-2" fmla="*/ 1305560 h 1384153"/>
              <a:gd name="connsiteX1-3" fmla="*/ 2819400 w 4358640"/>
              <a:gd name="connsiteY1-4" fmla="*/ 1282700 h 1384153"/>
              <a:gd name="connsiteX2-5" fmla="*/ 1892300 w 4358640"/>
              <a:gd name="connsiteY2-6" fmla="*/ 1371600 h 1384153"/>
              <a:gd name="connsiteX3-7" fmla="*/ 1092200 w 4358640"/>
              <a:gd name="connsiteY3-8" fmla="*/ 965200 h 1384153"/>
              <a:gd name="connsiteX4-9" fmla="*/ 0 w 4358640"/>
              <a:gd name="connsiteY4-10" fmla="*/ 0 h 1384153"/>
              <a:gd name="connsiteX0-11" fmla="*/ 4349115 w 4349115"/>
              <a:gd name="connsiteY0-12" fmla="*/ 1310323 h 1384098"/>
              <a:gd name="connsiteX1-13" fmla="*/ 2819400 w 4349115"/>
              <a:gd name="connsiteY1-14" fmla="*/ 1282700 h 1384098"/>
              <a:gd name="connsiteX2-15" fmla="*/ 1892300 w 4349115"/>
              <a:gd name="connsiteY2-16" fmla="*/ 1371600 h 1384098"/>
              <a:gd name="connsiteX3-17" fmla="*/ 1092200 w 4349115"/>
              <a:gd name="connsiteY3-18" fmla="*/ 965200 h 1384098"/>
              <a:gd name="connsiteX4-19" fmla="*/ 0 w 4349115"/>
              <a:gd name="connsiteY4-20" fmla="*/ 0 h 1384098"/>
              <a:gd name="connsiteX0-21" fmla="*/ 4349115 w 4349115"/>
              <a:gd name="connsiteY0-22" fmla="*/ 1310323 h 1384098"/>
              <a:gd name="connsiteX1-23" fmla="*/ 2819400 w 4349115"/>
              <a:gd name="connsiteY1-24" fmla="*/ 1282700 h 1384098"/>
              <a:gd name="connsiteX2-25" fmla="*/ 1892300 w 4349115"/>
              <a:gd name="connsiteY2-26" fmla="*/ 1371600 h 1384098"/>
              <a:gd name="connsiteX3-27" fmla="*/ 1092200 w 4349115"/>
              <a:gd name="connsiteY3-28" fmla="*/ 965200 h 1384098"/>
              <a:gd name="connsiteX4-29" fmla="*/ 0 w 4349115"/>
              <a:gd name="connsiteY4-30" fmla="*/ 0 h 1384098"/>
              <a:gd name="connsiteX0-31" fmla="*/ 4349115 w 4349115"/>
              <a:gd name="connsiteY0-32" fmla="*/ 1310323 h 1384098"/>
              <a:gd name="connsiteX1-33" fmla="*/ 2819400 w 4349115"/>
              <a:gd name="connsiteY1-34" fmla="*/ 1282700 h 1384098"/>
              <a:gd name="connsiteX2-35" fmla="*/ 1892300 w 4349115"/>
              <a:gd name="connsiteY2-36" fmla="*/ 1371600 h 1384098"/>
              <a:gd name="connsiteX3-37" fmla="*/ 1092200 w 4349115"/>
              <a:gd name="connsiteY3-38" fmla="*/ 965200 h 1384098"/>
              <a:gd name="connsiteX4-39" fmla="*/ 0 w 4349115"/>
              <a:gd name="connsiteY4-40" fmla="*/ 0 h 1384098"/>
              <a:gd name="connsiteX0-41" fmla="*/ 4349115 w 4349115"/>
              <a:gd name="connsiteY0-42" fmla="*/ 1310323 h 1394492"/>
              <a:gd name="connsiteX1-43" fmla="*/ 2824163 w 4349115"/>
              <a:gd name="connsiteY1-44" fmla="*/ 1339850 h 1394492"/>
              <a:gd name="connsiteX2-45" fmla="*/ 1892300 w 4349115"/>
              <a:gd name="connsiteY2-46" fmla="*/ 1371600 h 1394492"/>
              <a:gd name="connsiteX3-47" fmla="*/ 1092200 w 4349115"/>
              <a:gd name="connsiteY3-48" fmla="*/ 965200 h 1394492"/>
              <a:gd name="connsiteX4-49" fmla="*/ 0 w 4349115"/>
              <a:gd name="connsiteY4-50" fmla="*/ 0 h 1394492"/>
              <a:gd name="connsiteX0-51" fmla="*/ 4349115 w 4349115"/>
              <a:gd name="connsiteY0-52" fmla="*/ 1310323 h 1396987"/>
              <a:gd name="connsiteX1-53" fmla="*/ 2833688 w 4349115"/>
              <a:gd name="connsiteY1-54" fmla="*/ 1349375 h 1396987"/>
              <a:gd name="connsiteX2-55" fmla="*/ 1892300 w 4349115"/>
              <a:gd name="connsiteY2-56" fmla="*/ 1371600 h 1396987"/>
              <a:gd name="connsiteX3-57" fmla="*/ 1092200 w 4349115"/>
              <a:gd name="connsiteY3-58" fmla="*/ 965200 h 1396987"/>
              <a:gd name="connsiteX4-59" fmla="*/ 0 w 4349115"/>
              <a:gd name="connsiteY4-60" fmla="*/ 0 h 1396987"/>
              <a:gd name="connsiteX0-61" fmla="*/ 4349115 w 4349115"/>
              <a:gd name="connsiteY0-62" fmla="*/ 1310323 h 1393348"/>
              <a:gd name="connsiteX1-63" fmla="*/ 2828926 w 4349115"/>
              <a:gd name="connsiteY1-64" fmla="*/ 1335088 h 1393348"/>
              <a:gd name="connsiteX2-65" fmla="*/ 1892300 w 4349115"/>
              <a:gd name="connsiteY2-66" fmla="*/ 1371600 h 1393348"/>
              <a:gd name="connsiteX3-67" fmla="*/ 1092200 w 4349115"/>
              <a:gd name="connsiteY3-68" fmla="*/ 965200 h 1393348"/>
              <a:gd name="connsiteX4-69" fmla="*/ 0 w 4349115"/>
              <a:gd name="connsiteY4-70" fmla="*/ 0 h 1393348"/>
              <a:gd name="connsiteX0-71" fmla="*/ 4349115 w 4349115"/>
              <a:gd name="connsiteY0-72" fmla="*/ 1310323 h 1385226"/>
              <a:gd name="connsiteX1-73" fmla="*/ 2828926 w 4349115"/>
              <a:gd name="connsiteY1-74" fmla="*/ 1335088 h 1385226"/>
              <a:gd name="connsiteX2-75" fmla="*/ 1868487 w 4349115"/>
              <a:gd name="connsiteY2-76" fmla="*/ 1362075 h 1385226"/>
              <a:gd name="connsiteX3-77" fmla="*/ 1092200 w 4349115"/>
              <a:gd name="connsiteY3-78" fmla="*/ 965200 h 1385226"/>
              <a:gd name="connsiteX4-79" fmla="*/ 0 w 4349115"/>
              <a:gd name="connsiteY4-80" fmla="*/ 0 h 13852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49115" h="1385226">
                <a:moveTo>
                  <a:pt x="4349115" y="1310323"/>
                </a:moveTo>
                <a:cubicBezTo>
                  <a:pt x="3845348" y="1260052"/>
                  <a:pt x="3242364" y="1326463"/>
                  <a:pt x="2828926" y="1335088"/>
                </a:cubicBezTo>
                <a:cubicBezTo>
                  <a:pt x="2415488" y="1343713"/>
                  <a:pt x="2157941" y="1423723"/>
                  <a:pt x="1868487" y="1362075"/>
                </a:cubicBezTo>
                <a:cubicBezTo>
                  <a:pt x="1579033" y="1300427"/>
                  <a:pt x="1407583" y="1193800"/>
                  <a:pt x="1092200" y="965200"/>
                </a:cubicBezTo>
                <a:cubicBezTo>
                  <a:pt x="776817" y="736600"/>
                  <a:pt x="388408" y="368300"/>
                  <a:pt x="0" y="0"/>
                </a:cubicBezTo>
              </a:path>
            </a:pathLst>
          </a:custGeom>
          <a:noFill/>
          <a:ln w="241300">
            <a:solidFill>
              <a:srgbClr val="F8F8F8">
                <a:alpha val="6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0" name="虚尾箭头 272"/>
          <p:cNvSpPr/>
          <p:nvPr/>
        </p:nvSpPr>
        <p:spPr>
          <a:xfrm rot="20255811">
            <a:off x="13771063" y="5407417"/>
            <a:ext cx="298450" cy="36893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291" name="文本框 290"/>
          <p:cNvSpPr txBox="1"/>
          <p:nvPr>
            <p:custDataLst>
              <p:tags r:id="rId88"/>
            </p:custDataLst>
          </p:nvPr>
        </p:nvSpPr>
        <p:spPr>
          <a:xfrm rot="20504697">
            <a:off x="12929669" y="5630030"/>
            <a:ext cx="923276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至朱昌镇</a:t>
            </a:r>
            <a:endParaRPr lang="zh-CN" altLang="en-US" sz="140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2" name="虚尾箭头 272"/>
          <p:cNvSpPr/>
          <p:nvPr/>
        </p:nvSpPr>
        <p:spPr>
          <a:xfrm rot="13619134">
            <a:off x="2339962" y="1787398"/>
            <a:ext cx="298450" cy="36893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293" name="文本框 292"/>
          <p:cNvSpPr txBox="1"/>
          <p:nvPr>
            <p:custDataLst>
              <p:tags r:id="rId89"/>
            </p:custDataLst>
          </p:nvPr>
        </p:nvSpPr>
        <p:spPr>
          <a:xfrm rot="18827343">
            <a:off x="2163465" y="2022314"/>
            <a:ext cx="1143536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至贵黔高速</a:t>
            </a:r>
            <a:endParaRPr lang="zh-CN" altLang="en-US" sz="140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4" name="虚尾箭头 272"/>
          <p:cNvSpPr/>
          <p:nvPr/>
        </p:nvSpPr>
        <p:spPr>
          <a:xfrm rot="18808443">
            <a:off x="13993766" y="6883975"/>
            <a:ext cx="298450" cy="36893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295" name="文本框 294"/>
          <p:cNvSpPr txBox="1"/>
          <p:nvPr>
            <p:custDataLst>
              <p:tags r:id="rId90"/>
            </p:custDataLst>
          </p:nvPr>
        </p:nvSpPr>
        <p:spPr>
          <a:xfrm rot="2340190">
            <a:off x="13567021" y="7202993"/>
            <a:ext cx="923276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至朱昌镇</a:t>
            </a:r>
            <a:endParaRPr lang="zh-CN" altLang="en-US" sz="140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6" name="虚尾箭头 272"/>
          <p:cNvSpPr/>
          <p:nvPr/>
        </p:nvSpPr>
        <p:spPr>
          <a:xfrm rot="8876003">
            <a:off x="594440" y="10511194"/>
            <a:ext cx="298450" cy="36893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297" name="文本框 296"/>
          <p:cNvSpPr txBox="1"/>
          <p:nvPr>
            <p:custDataLst>
              <p:tags r:id="rId91"/>
            </p:custDataLst>
          </p:nvPr>
        </p:nvSpPr>
        <p:spPr>
          <a:xfrm rot="3684323">
            <a:off x="610480" y="10461077"/>
            <a:ext cx="923276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至九龙山</a:t>
            </a:r>
            <a:endParaRPr lang="zh-CN" altLang="en-US" sz="140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4" name="文本框 303"/>
          <p:cNvSpPr txBox="1"/>
          <p:nvPr>
            <p:custDataLst>
              <p:tags r:id="rId92"/>
            </p:custDataLst>
          </p:nvPr>
        </p:nvSpPr>
        <p:spPr>
          <a:xfrm>
            <a:off x="4032170" y="8507039"/>
            <a:ext cx="1553453" cy="3365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镇污水处理厂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6" name="文本框 305"/>
          <p:cNvSpPr txBox="1"/>
          <p:nvPr>
            <p:custDataLst>
              <p:tags r:id="rId93"/>
            </p:custDataLst>
          </p:nvPr>
        </p:nvSpPr>
        <p:spPr>
          <a:xfrm>
            <a:off x="5466714" y="12060064"/>
            <a:ext cx="2089778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0070C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百花湖风景名胜二级保护区</a:t>
            </a:r>
            <a:endParaRPr lang="zh-CN" altLang="en-US" sz="1200" b="1">
              <a:solidFill>
                <a:srgbClr val="0070C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10" name="直接连接符 309"/>
          <p:cNvCxnSpPr/>
          <p:nvPr/>
        </p:nvCxnSpPr>
        <p:spPr>
          <a:xfrm>
            <a:off x="5555865" y="12287398"/>
            <a:ext cx="284239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3" name="文本框 312"/>
          <p:cNvSpPr txBox="1"/>
          <p:nvPr>
            <p:custDataLst>
              <p:tags r:id="rId94"/>
            </p:custDataLst>
          </p:nvPr>
        </p:nvSpPr>
        <p:spPr>
          <a:xfrm>
            <a:off x="5816200" y="13662944"/>
            <a:ext cx="2089778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0070C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百花湖风景名胜一级保护区</a:t>
            </a:r>
            <a:endParaRPr lang="zh-CN" altLang="en-US" sz="1200" b="1">
              <a:solidFill>
                <a:srgbClr val="0070C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14" name="直接连接符 313"/>
          <p:cNvCxnSpPr/>
          <p:nvPr/>
        </p:nvCxnSpPr>
        <p:spPr>
          <a:xfrm>
            <a:off x="5849257" y="13904358"/>
            <a:ext cx="289007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5" name="直接连接符 314"/>
          <p:cNvCxnSpPr/>
          <p:nvPr/>
        </p:nvCxnSpPr>
        <p:spPr>
          <a:xfrm flipH="1">
            <a:off x="11291176" y="12189858"/>
            <a:ext cx="2891549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7" name="文本框 316"/>
          <p:cNvSpPr txBox="1"/>
          <p:nvPr>
            <p:custDataLst>
              <p:tags r:id="rId95"/>
            </p:custDataLst>
          </p:nvPr>
        </p:nvSpPr>
        <p:spPr>
          <a:xfrm>
            <a:off x="12437261" y="11932572"/>
            <a:ext cx="2089778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0070C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百花湖水源二级保护区</a:t>
            </a:r>
            <a:endParaRPr lang="zh-CN" altLang="en-US" sz="1200" b="1">
              <a:solidFill>
                <a:srgbClr val="0070C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9" name="文本框 318"/>
          <p:cNvSpPr txBox="1"/>
          <p:nvPr>
            <p:custDataLst>
              <p:tags r:id="rId96"/>
            </p:custDataLst>
          </p:nvPr>
        </p:nvSpPr>
        <p:spPr>
          <a:xfrm>
            <a:off x="2810259" y="9448342"/>
            <a:ext cx="1553453" cy="3365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地灾风险点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2" name="文本框 331"/>
          <p:cNvSpPr txBox="1"/>
          <p:nvPr>
            <p:custDataLst>
              <p:tags r:id="rId97"/>
            </p:custDataLst>
          </p:nvPr>
        </p:nvSpPr>
        <p:spPr>
          <a:xfrm>
            <a:off x="11677557" y="6193571"/>
            <a:ext cx="2760078" cy="457056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1-1 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新增集中建房点（城镇开发边界内，含健身广场）</a:t>
            </a:r>
            <a:endParaRPr lang="en-US" altLang="zh-CN" sz="140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33" name="连接符: 肘形 332"/>
          <p:cNvCxnSpPr/>
          <p:nvPr/>
        </p:nvCxnSpPr>
        <p:spPr>
          <a:xfrm rot="10800000" flipV="1">
            <a:off x="8171063" y="6679584"/>
            <a:ext cx="5964704" cy="6510"/>
          </a:xfrm>
          <a:prstGeom prst="bentConnector3">
            <a:avLst>
              <a:gd name="adj1" fmla="val 50000"/>
            </a:avLst>
          </a:prstGeom>
          <a:ln w="17780" cap="flat" cmpd="sng" algn="ctr">
            <a:solidFill>
              <a:schemeClr val="dk1"/>
            </a:solidFill>
            <a:prstDash val="sysDash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6" name="椭圆 355"/>
          <p:cNvSpPr/>
          <p:nvPr>
            <p:custDataLst>
              <p:tags r:id="rId98"/>
            </p:custDataLst>
          </p:nvPr>
        </p:nvSpPr>
        <p:spPr>
          <a:xfrm>
            <a:off x="7002189" y="4857935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厕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57" name="组合 356"/>
          <p:cNvGrpSpPr/>
          <p:nvPr/>
        </p:nvGrpSpPr>
        <p:grpSpPr>
          <a:xfrm>
            <a:off x="12326623" y="2770566"/>
            <a:ext cx="248859" cy="248859"/>
            <a:chOff x="7239997" y="4910284"/>
            <a:chExt cx="251267" cy="251267"/>
          </a:xfrm>
        </p:grpSpPr>
        <p:sp>
          <p:nvSpPr>
            <p:cNvPr id="358" name="椭圆 357"/>
            <p:cNvSpPr/>
            <p:nvPr>
              <p:custDataLst>
                <p:tags r:id="rId99"/>
              </p:custDataLst>
            </p:nvPr>
          </p:nvSpPr>
          <p:spPr>
            <a:xfrm>
              <a:off x="7239997" y="4910284"/>
              <a:ext cx="251267" cy="251267"/>
            </a:xfrm>
            <a:prstGeom prst="ellipse">
              <a:avLst/>
            </a:prstGeom>
            <a:solidFill>
              <a:srgbClr val="BFBFBF"/>
            </a:solidFill>
            <a:ln w="28575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9" name="组合 358"/>
            <p:cNvGrpSpPr/>
            <p:nvPr/>
          </p:nvGrpSpPr>
          <p:grpSpPr>
            <a:xfrm>
              <a:off x="7282800" y="4930700"/>
              <a:ext cx="165660" cy="171462"/>
              <a:chOff x="19859625" y="14137481"/>
              <a:chExt cx="96936" cy="128913"/>
            </a:xfrm>
            <a:solidFill>
              <a:srgbClr val="008000"/>
            </a:solidFill>
          </p:grpSpPr>
          <p:sp>
            <p:nvSpPr>
              <p:cNvPr id="360" name="等腰三角形 359"/>
              <p:cNvSpPr/>
              <p:nvPr/>
            </p:nvSpPr>
            <p:spPr>
              <a:xfrm>
                <a:off x="19859625" y="14137481"/>
                <a:ext cx="57150" cy="128913"/>
              </a:xfrm>
              <a:prstGeom prst="triangl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1" name="等腰三角形 360"/>
              <p:cNvSpPr/>
              <p:nvPr/>
            </p:nvSpPr>
            <p:spPr>
              <a:xfrm>
                <a:off x="19899411" y="14137481"/>
                <a:ext cx="57150" cy="128913"/>
              </a:xfrm>
              <a:prstGeom prst="triangl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62" name="椭圆 361"/>
          <p:cNvSpPr/>
          <p:nvPr>
            <p:custDataLst>
              <p:tags r:id="rId100"/>
            </p:custDataLst>
          </p:nvPr>
        </p:nvSpPr>
        <p:spPr>
          <a:xfrm>
            <a:off x="7993483" y="6756959"/>
            <a:ext cx="248193" cy="24804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75" name="连接符: 肘形 374"/>
          <p:cNvCxnSpPr/>
          <p:nvPr/>
        </p:nvCxnSpPr>
        <p:spPr>
          <a:xfrm>
            <a:off x="323850" y="8324850"/>
            <a:ext cx="5061112" cy="975245"/>
          </a:xfrm>
          <a:prstGeom prst="bentConnector3">
            <a:avLst>
              <a:gd name="adj1" fmla="val 62547"/>
            </a:avLst>
          </a:prstGeom>
          <a:ln w="17780" cap="flat" cmpd="sng" algn="ctr">
            <a:solidFill>
              <a:schemeClr val="dk1"/>
            </a:solidFill>
            <a:prstDash val="sysDash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8" name="文本框 377"/>
          <p:cNvSpPr txBox="1"/>
          <p:nvPr>
            <p:custDataLst>
              <p:tags r:id="rId101"/>
            </p:custDataLst>
          </p:nvPr>
        </p:nvSpPr>
        <p:spPr>
          <a:xfrm>
            <a:off x="415373" y="7857339"/>
            <a:ext cx="3029197" cy="442885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1-2 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新增集中建房点（含健身广场、文化活动室、停车场、公厕、物流配送点）</a:t>
            </a:r>
            <a:endParaRPr lang="en-US" altLang="zh-CN" sz="140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83" name="文本框 382"/>
          <p:cNvSpPr txBox="1"/>
          <p:nvPr>
            <p:custDataLst>
              <p:tags r:id="rId102"/>
            </p:custDataLst>
          </p:nvPr>
        </p:nvSpPr>
        <p:spPr>
          <a:xfrm>
            <a:off x="12326623" y="8178807"/>
            <a:ext cx="2089778" cy="235368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2-1 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新增集体经营性用地</a:t>
            </a:r>
            <a:endParaRPr lang="en-US" altLang="zh-CN" sz="140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84" name="连接符: 肘形 383"/>
          <p:cNvCxnSpPr/>
          <p:nvPr/>
        </p:nvCxnSpPr>
        <p:spPr>
          <a:xfrm rot="10800000" flipV="1">
            <a:off x="6895781" y="8401533"/>
            <a:ext cx="7283573" cy="1256514"/>
          </a:xfrm>
          <a:prstGeom prst="bentConnector3">
            <a:avLst>
              <a:gd name="adj1" fmla="val 100217"/>
            </a:avLst>
          </a:prstGeom>
          <a:ln w="17780" cap="flat" cmpd="sng" algn="ctr">
            <a:solidFill>
              <a:schemeClr val="dk1"/>
            </a:solidFill>
            <a:prstDash val="sysDash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7" name="连接符: 肘形 386"/>
          <p:cNvCxnSpPr/>
          <p:nvPr/>
        </p:nvCxnSpPr>
        <p:spPr>
          <a:xfrm>
            <a:off x="323850" y="9220225"/>
            <a:ext cx="4972050" cy="927075"/>
          </a:xfrm>
          <a:prstGeom prst="bentConnector3">
            <a:avLst>
              <a:gd name="adj1" fmla="val 50000"/>
            </a:avLst>
          </a:prstGeom>
          <a:ln w="17780" cap="flat" cmpd="sng" algn="ctr">
            <a:solidFill>
              <a:schemeClr val="dk1"/>
            </a:solidFill>
            <a:prstDash val="sysDash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8" name="文本框 387"/>
          <p:cNvSpPr txBox="1"/>
          <p:nvPr>
            <p:custDataLst>
              <p:tags r:id="rId103"/>
            </p:custDataLst>
          </p:nvPr>
        </p:nvSpPr>
        <p:spPr>
          <a:xfrm>
            <a:off x="415374" y="8964359"/>
            <a:ext cx="2089778" cy="235368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3-1 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新增提水站</a:t>
            </a:r>
            <a:endParaRPr lang="en-US" altLang="zh-CN" sz="140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04" name="组合 403"/>
          <p:cNvGrpSpPr/>
          <p:nvPr/>
        </p:nvGrpSpPr>
        <p:grpSpPr>
          <a:xfrm>
            <a:off x="10395451" y="1619979"/>
            <a:ext cx="4110730" cy="2308593"/>
            <a:chOff x="10068623" y="2171967"/>
            <a:chExt cx="4110730" cy="2308593"/>
          </a:xfrm>
        </p:grpSpPr>
        <p:grpSp>
          <p:nvGrpSpPr>
            <p:cNvPr id="336" name="组合 335"/>
            <p:cNvGrpSpPr/>
            <p:nvPr/>
          </p:nvGrpSpPr>
          <p:grpSpPr>
            <a:xfrm>
              <a:off x="10068623" y="2171967"/>
              <a:ext cx="4110730" cy="2308593"/>
              <a:chOff x="10068623" y="2171967"/>
              <a:chExt cx="4110730" cy="2308593"/>
            </a:xfrm>
          </p:grpSpPr>
          <p:graphicFrame>
            <p:nvGraphicFramePr>
              <p:cNvPr id="24" name="表格 23"/>
              <p:cNvGraphicFramePr/>
              <p:nvPr>
                <p:custDataLst>
                  <p:tags r:id="rId104"/>
                </p:custDataLst>
              </p:nvPr>
            </p:nvGraphicFramePr>
            <p:xfrm>
              <a:off x="10068623" y="2171967"/>
              <a:ext cx="4043332" cy="230859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24914"/>
                    <a:gridCol w="2818418"/>
                  </a:tblGrid>
                  <a:tr h="304800">
                    <a:tc grid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sym typeface="+mn-ea"/>
                            </a:rPr>
                            <a:t>BHH 01-</a:t>
                          </a:r>
                          <a:r>
                            <a:rPr lang="zh-CN" altLang="en-US" sz="1200" b="1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sym typeface="+mn-ea"/>
                            </a:rPr>
                            <a:t>上、中、下街、高笋塘组</a:t>
                          </a:r>
                          <a:endParaRPr lang="zh-CN" altLang="en-US" sz="1200" b="1">
                            <a:effectLst>
                              <a:glow rad="63500">
                                <a:schemeClr val="bg1">
                                  <a:alpha val="100000"/>
                                </a:schemeClr>
                              </a:glow>
                            </a:effectLst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sym typeface="+mn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5000"/>
                          </a:schemeClr>
                        </a:solidFill>
                      </a:tcPr>
                    </a:tc>
                    <a:tc hMerge="1">
                      <a:tcPr>
                        <a:solidFill>
                          <a:schemeClr val="bg1"/>
                        </a:solid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规划人口规模</a:t>
                          </a:r>
                          <a:endParaRPr lang="en-US" altLang="zh-CN" sz="1200" b="0">
                            <a:effectLst>
                              <a:glow rad="63500">
                                <a:schemeClr val="bg1">
                                  <a:alpha val="100000"/>
                                </a:schemeClr>
                              </a:glow>
                            </a:effectLst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28</a:t>
                          </a:r>
                          <a:r>
                            <a:rPr lang="zh-CN" altLang="en-US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户，</a:t>
                          </a:r>
                          <a:r>
                            <a:rPr lang="en-US" altLang="zh-CN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100</a:t>
                          </a:r>
                          <a:r>
                            <a:rPr lang="zh-CN" altLang="en-US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人</a:t>
                          </a:r>
                          <a:endParaRPr lang="zh-CN" altLang="en-US" sz="1200" b="0">
                            <a:effectLst>
                              <a:glow rad="63500">
                                <a:schemeClr val="bg1">
                                  <a:alpha val="100000"/>
                                </a:schemeClr>
                              </a:glow>
                            </a:effectLst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5000"/>
                          </a:schemeClr>
                        </a:solidFill>
                      </a:tcPr>
                    </a:tc>
                  </a:tr>
                  <a:tr h="649338">
                    <a:tc>
                      <a:txBody>
                        <a:bodyPr/>
                        <a:lstStyle/>
                        <a:p>
                          <a:pPr algn="ctr"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现状配套设施</a:t>
                          </a:r>
                          <a:endParaRPr lang="zh-CN" altLang="en-US" sz="1200" b="0">
                            <a:effectLst>
                              <a:glow rad="63500">
                                <a:schemeClr val="bg1">
                                  <a:alpha val="100000"/>
                                </a:schemeClr>
                              </a:glow>
                            </a:effectLst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                                 </a:t>
                          </a:r>
                          <a:endParaRPr lang="en-US" altLang="zh-CN" sz="1200" b="0">
                            <a:effectLst>
                              <a:glow rad="63500">
                                <a:schemeClr val="bg1">
                                  <a:alpha val="100000"/>
                                </a:schemeClr>
                              </a:glow>
                            </a:effectLst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5000"/>
                          </a:schemeClr>
                        </a:solidFill>
                      </a:tcPr>
                    </a:tc>
                  </a:tr>
                  <a:tr h="318135">
                    <a:tc>
                      <a:txBody>
                        <a:bodyPr/>
                        <a:lstStyle/>
                        <a:p>
                          <a:pPr algn="ctr"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规划新增设施</a:t>
                          </a:r>
                          <a:endParaRPr lang="zh-CN" altLang="en-US" sz="1200" b="0">
                            <a:effectLst>
                              <a:glow rad="63500">
                                <a:schemeClr val="bg1">
                                  <a:alpha val="100000"/>
                                </a:schemeClr>
                              </a:glow>
                            </a:effectLst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ClrTx/>
                            <a:buSzTx/>
                            <a:buFontTx/>
                            <a:buNone/>
                          </a:pPr>
                          <a:endParaRPr lang="en-US" altLang="zh-CN" sz="1200" b="0">
                            <a:effectLst>
                              <a:glow rad="63500">
                                <a:schemeClr val="bg1">
                                  <a:alpha val="100000"/>
                                </a:schemeClr>
                              </a:glow>
                            </a:effectLst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5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sym typeface="+mn-ea"/>
                            </a:rPr>
                            <a:t>主导产业</a:t>
                          </a:r>
                          <a:endParaRPr lang="zh-CN" altLang="en-US" sz="1200" b="0">
                            <a:effectLst>
                              <a:glow rad="63500">
                                <a:schemeClr val="bg1">
                                  <a:alpha val="100000"/>
                                </a:schemeClr>
                              </a:glow>
                            </a:effectLst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sym typeface="+mn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商贸、旅游</a:t>
                          </a:r>
                          <a:endParaRPr lang="zh-CN" altLang="en-US" sz="1200" b="0">
                            <a:effectLst>
                              <a:glow rad="63500">
                                <a:schemeClr val="bg1">
                                  <a:alpha val="100000"/>
                                </a:schemeClr>
                              </a:glow>
                            </a:effectLst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5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近期建设项目</a:t>
                          </a:r>
                          <a:endParaRPr lang="zh-CN" altLang="en-US" sz="1200" b="0">
                            <a:effectLst>
                              <a:glow rad="63500">
                                <a:schemeClr val="bg1">
                                  <a:alpha val="100000"/>
                                </a:schemeClr>
                              </a:glow>
                            </a:effectLst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201612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sym typeface="+mn-ea"/>
                            </a:rPr>
                            <a:t>1-1</a:t>
                          </a:r>
                          <a:r>
                            <a:rPr lang="zh-CN" altLang="en-US" sz="120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sym typeface="+mn-ea"/>
                            </a:rPr>
                            <a:t>集中建房点、</a:t>
                          </a:r>
                          <a:r>
                            <a:rPr lang="en-US" altLang="zh-CN" sz="120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sym typeface="+mn-ea"/>
                            </a:rPr>
                            <a:t>1-2</a:t>
                          </a:r>
                          <a:r>
                            <a:rPr lang="zh-CN" altLang="en-US" sz="120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sym typeface="+mn-ea"/>
                            </a:rPr>
                            <a:t>集中建房点、</a:t>
                          </a:r>
                          <a:r>
                            <a:rPr lang="en-US" altLang="zh-CN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sym typeface="+mn-ea"/>
                            </a:rPr>
                            <a:t>3-1</a:t>
                          </a:r>
                          <a:r>
                            <a:rPr lang="zh-CN" altLang="en-US" sz="1200" b="0">
                              <a:effectLst>
                                <a:glow rad="63500">
                                  <a:schemeClr val="bg1">
                                    <a:alpha val="100000"/>
                                  </a:schemeClr>
                                </a:glow>
                              </a:effectLst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sym typeface="+mn-ea"/>
                            </a:rPr>
                            <a:t>提水站</a:t>
                          </a:r>
                          <a:endParaRPr lang="zh-CN" altLang="en-US" sz="1200" b="0">
                            <a:effectLst>
                              <a:glow rad="63500">
                                <a:schemeClr val="bg1">
                                  <a:alpha val="100000"/>
                                </a:schemeClr>
                              </a:glow>
                            </a:effectLst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  <p:sp>
            <p:nvSpPr>
              <p:cNvPr id="28" name="椭圆 27"/>
              <p:cNvSpPr/>
              <p:nvPr>
                <p:custDataLst>
                  <p:tags r:id="rId105"/>
                </p:custDataLst>
              </p:nvPr>
            </p:nvSpPr>
            <p:spPr>
              <a:xfrm>
                <a:off x="11343832" y="3440163"/>
                <a:ext cx="248193" cy="248048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1100" b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健</a:t>
                </a:r>
                <a:endParaRPr lang="en-US" altLang="zh-CN" sz="11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50" name="椭圆 149"/>
              <p:cNvSpPr/>
              <p:nvPr>
                <p:custDataLst>
                  <p:tags r:id="rId106"/>
                </p:custDataLst>
              </p:nvPr>
            </p:nvSpPr>
            <p:spPr>
              <a:xfrm>
                <a:off x="11543678" y="2775537"/>
                <a:ext cx="248193" cy="2480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1100" b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小</a:t>
                </a:r>
                <a:endParaRPr lang="en-US" altLang="zh-CN" sz="11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51" name="椭圆 150"/>
              <p:cNvSpPr/>
              <p:nvPr>
                <p:custDataLst>
                  <p:tags r:id="rId107"/>
                </p:custDataLst>
              </p:nvPr>
            </p:nvSpPr>
            <p:spPr>
              <a:xfrm>
                <a:off x="11807838" y="2775537"/>
                <a:ext cx="248193" cy="2480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1100" b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幼</a:t>
                </a:r>
                <a:endParaRPr lang="en-US" altLang="zh-CN" sz="11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23" name="椭圆 322"/>
              <p:cNvSpPr/>
              <p:nvPr>
                <p:custDataLst>
                  <p:tags r:id="rId108"/>
                </p:custDataLst>
              </p:nvPr>
            </p:nvSpPr>
            <p:spPr>
              <a:xfrm>
                <a:off x="11349529" y="3124473"/>
                <a:ext cx="248193" cy="2480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zh-CN" altLang="en-US" sz="1100" b="1">
                    <a:solidFill>
                      <a:srgbClr val="2C35E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高</a:t>
                </a:r>
                <a:endParaRPr lang="en-US" altLang="zh-CN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25" name="椭圆 324"/>
              <p:cNvSpPr/>
              <p:nvPr>
                <p:custDataLst>
                  <p:tags r:id="rId109"/>
                </p:custDataLst>
              </p:nvPr>
            </p:nvSpPr>
            <p:spPr>
              <a:xfrm>
                <a:off x="12071363" y="2775537"/>
                <a:ext cx="248193" cy="2480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1100" b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健</a:t>
                </a:r>
                <a:endParaRPr lang="en-US" altLang="zh-CN" sz="11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99" name="等腰三角形 298"/>
              <p:cNvSpPr/>
              <p:nvPr/>
            </p:nvSpPr>
            <p:spPr>
              <a:xfrm>
                <a:off x="11325700" y="2772824"/>
                <a:ext cx="202942" cy="202942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6" name="文本框 325"/>
              <p:cNvSpPr txBox="1"/>
              <p:nvPr/>
            </p:nvSpPr>
            <p:spPr>
              <a:xfrm>
                <a:off x="12558396" y="2763218"/>
                <a:ext cx="16209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0"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:r>
                  <a:rPr lang="zh-CN" altLang="en-US" sz="1200" b="0"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控规统筹</a:t>
                </a:r>
                <a:r>
                  <a:rPr lang="zh-CN" altLang="en-US" sz="1200"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是否保留</a:t>
                </a:r>
                <a:r>
                  <a:rPr lang="zh-CN" altLang="en-US" sz="1200" b="0"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  <a:endParaRPr lang="zh-CN" altLang="en-US" sz="1200"/>
              </a:p>
            </p:txBody>
          </p:sp>
          <p:sp>
            <p:nvSpPr>
              <p:cNvPr id="327" name="文本框 326"/>
              <p:cNvSpPr txBox="1"/>
              <p:nvPr/>
            </p:nvSpPr>
            <p:spPr>
              <a:xfrm>
                <a:off x="12588379" y="3121993"/>
                <a:ext cx="10054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0"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:r>
                  <a:rPr lang="zh-CN" altLang="en-US" sz="1200" b="0"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村庄保留）</a:t>
                </a:r>
                <a:endParaRPr lang="zh-CN" altLang="en-US" sz="1200"/>
              </a:p>
            </p:txBody>
          </p:sp>
          <p:sp>
            <p:nvSpPr>
              <p:cNvPr id="355" name="椭圆 354"/>
              <p:cNvSpPr/>
              <p:nvPr>
                <p:custDataLst>
                  <p:tags r:id="rId110"/>
                </p:custDataLst>
              </p:nvPr>
            </p:nvSpPr>
            <p:spPr>
              <a:xfrm>
                <a:off x="11608609" y="3124473"/>
                <a:ext cx="248193" cy="2480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zh-CN" altLang="en-US" sz="1100" b="1">
                    <a:solidFill>
                      <a:srgbClr val="2C35E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厕</a:t>
                </a:r>
                <a:endParaRPr lang="en-US" altLang="zh-CN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96" name="椭圆 395"/>
              <p:cNvSpPr/>
              <p:nvPr>
                <p:custDataLst>
                  <p:tags r:id="rId111"/>
                </p:custDataLst>
              </p:nvPr>
            </p:nvSpPr>
            <p:spPr>
              <a:xfrm>
                <a:off x="11854354" y="3124473"/>
                <a:ext cx="248193" cy="2480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zh-CN" altLang="en-US" sz="1100" b="1">
                    <a:solidFill>
                      <a:srgbClr val="2C35E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提</a:t>
                </a:r>
                <a:endParaRPr lang="en-US" altLang="zh-CN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97" name="椭圆 396"/>
              <p:cNvSpPr/>
              <p:nvPr>
                <p:custDataLst>
                  <p:tags r:id="rId112"/>
                </p:custDataLst>
              </p:nvPr>
            </p:nvSpPr>
            <p:spPr>
              <a:xfrm>
                <a:off x="12113434" y="3124473"/>
                <a:ext cx="248193" cy="2480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zh-CN" altLang="en-US" sz="1100" b="1">
                    <a:solidFill>
                      <a:srgbClr val="2C35E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移</a:t>
                </a:r>
                <a:endParaRPr lang="en-US" altLang="zh-CN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403" name="组合 402"/>
            <p:cNvGrpSpPr/>
            <p:nvPr/>
          </p:nvGrpSpPr>
          <p:grpSpPr>
            <a:xfrm>
              <a:off x="11608609" y="3433276"/>
              <a:ext cx="1342675" cy="250761"/>
              <a:chOff x="11400447" y="6281823"/>
              <a:chExt cx="1342675" cy="250761"/>
            </a:xfrm>
          </p:grpSpPr>
          <p:sp>
            <p:nvSpPr>
              <p:cNvPr id="398" name="椭圆 397"/>
              <p:cNvSpPr/>
              <p:nvPr>
                <p:custDataLst>
                  <p:tags r:id="rId113"/>
                </p:custDataLst>
              </p:nvPr>
            </p:nvSpPr>
            <p:spPr>
              <a:xfrm>
                <a:off x="12202894" y="6281823"/>
                <a:ext cx="248193" cy="248048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1100" b="1">
                    <a:solidFill>
                      <a:srgbClr val="2C35E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P</a:t>
                </a:r>
                <a:endParaRPr lang="en-US" altLang="zh-CN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99" name="椭圆 398"/>
              <p:cNvSpPr/>
              <p:nvPr>
                <p:custDataLst>
                  <p:tags r:id="rId114"/>
                </p:custDataLst>
              </p:nvPr>
            </p:nvSpPr>
            <p:spPr>
              <a:xfrm>
                <a:off x="11400447" y="6284536"/>
                <a:ext cx="248193" cy="248048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1100" b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文</a:t>
                </a:r>
                <a:endParaRPr lang="en-US" altLang="zh-CN" sz="11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00" name="椭圆 399"/>
              <p:cNvSpPr/>
              <p:nvPr>
                <p:custDataLst>
                  <p:tags r:id="rId115"/>
                </p:custDataLst>
              </p:nvPr>
            </p:nvSpPr>
            <p:spPr>
              <a:xfrm>
                <a:off x="12494929" y="6281823"/>
                <a:ext cx="248193" cy="248048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zh-CN" altLang="en-US" sz="1100" b="1">
                    <a:solidFill>
                      <a:srgbClr val="2C35E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提</a:t>
                </a:r>
                <a:endParaRPr lang="en-US" altLang="zh-CN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01" name="椭圆 400"/>
              <p:cNvSpPr/>
              <p:nvPr>
                <p:custDataLst>
                  <p:tags r:id="rId116"/>
                </p:custDataLst>
              </p:nvPr>
            </p:nvSpPr>
            <p:spPr>
              <a:xfrm>
                <a:off x="11656794" y="6281823"/>
                <a:ext cx="248193" cy="248048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1100" b="1">
                    <a:solidFill>
                      <a:srgbClr val="2C35E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物</a:t>
                </a:r>
                <a:endParaRPr lang="en-US" altLang="zh-CN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02" name="椭圆 401"/>
              <p:cNvSpPr/>
              <p:nvPr>
                <p:custDataLst>
                  <p:tags r:id="rId117"/>
                </p:custDataLst>
              </p:nvPr>
            </p:nvSpPr>
            <p:spPr>
              <a:xfrm>
                <a:off x="11923494" y="6281823"/>
                <a:ext cx="248193" cy="248048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1100" b="1">
                    <a:solidFill>
                      <a:srgbClr val="2C35E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厕</a:t>
                </a:r>
                <a:endParaRPr lang="en-US" altLang="zh-CN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</p:grpSp>
      <p:sp>
        <p:nvSpPr>
          <p:cNvPr id="405" name="文本框 404"/>
          <p:cNvSpPr txBox="1"/>
          <p:nvPr>
            <p:custDataLst>
              <p:tags r:id="rId118"/>
            </p:custDataLst>
          </p:nvPr>
        </p:nvSpPr>
        <p:spPr>
          <a:xfrm>
            <a:off x="5913838" y="7334444"/>
            <a:ext cx="3825641" cy="366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000" b="1"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BHH01-</a:t>
            </a:r>
            <a:r>
              <a:rPr lang="zh-CN" altLang="en-US" sz="2000" b="1"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上中下街、高笋塘组</a:t>
            </a:r>
            <a:endParaRPr lang="zh-CN" altLang="en-US" sz="2000" b="1"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11" name="文本框 410"/>
          <p:cNvSpPr txBox="1"/>
          <p:nvPr>
            <p:custDataLst>
              <p:tags r:id="rId119"/>
            </p:custDataLst>
          </p:nvPr>
        </p:nvSpPr>
        <p:spPr>
          <a:xfrm>
            <a:off x="8758941" y="9752405"/>
            <a:ext cx="1394451" cy="440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800">
                <a:effectLst>
                  <a:glow rad="50800">
                    <a:schemeClr val="bg1"/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高笋塘组</a:t>
            </a:r>
            <a:endParaRPr lang="zh-CN" altLang="en-US" sz="1800">
              <a:effectLst>
                <a:glow rad="50800">
                  <a:schemeClr val="bg1"/>
                </a:glo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8046897" y="1973314"/>
            <a:ext cx="2227613" cy="2334420"/>
            <a:chOff x="17933987" y="2183808"/>
            <a:chExt cx="2227613" cy="2334420"/>
          </a:xfrm>
        </p:grpSpPr>
        <p:sp>
          <p:nvSpPr>
            <p:cNvPr id="5" name="文本框 4"/>
            <p:cNvSpPr txBox="1"/>
            <p:nvPr/>
          </p:nvSpPr>
          <p:spPr>
            <a:xfrm>
              <a:off x="17933987" y="2779868"/>
              <a:ext cx="1011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>
                  <a:latin typeface="黑体" panose="02010609060101010101" charset="-122"/>
                  <a:ea typeface="黑体" panose="02010609060101010101" charset="-122"/>
                </a:rPr>
                <a:t>百花湖村</a:t>
              </a:r>
              <a:endParaRPr lang="zh-CN" altLang="en-US" sz="16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 flipH="1">
              <a:off x="18040350" y="3068210"/>
              <a:ext cx="16192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0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5980" y="2183808"/>
              <a:ext cx="1525620" cy="2334420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>
            <p:custDataLst>
              <p:tags r:id="rId121"/>
            </p:custDataLst>
          </p:nvPr>
        </p:nvSpPr>
        <p:spPr>
          <a:xfrm rot="20705160">
            <a:off x="4212904" y="7925023"/>
            <a:ext cx="1296709" cy="50834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altLang="en-US" sz="1200" b="1">
                <a:effectLst>
                  <a:glow rad="63500">
                    <a:schemeClr val="bg1">
                      <a:alpha val="86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环湖小康路</a:t>
            </a:r>
            <a:endParaRPr lang="zh-CN" altLang="en-US" sz="1200" b="1">
              <a:effectLst>
                <a:glow rad="63500">
                  <a:schemeClr val="bg1">
                    <a:alpha val="86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22"/>
            </p:custDataLst>
          </p:nvPr>
        </p:nvSpPr>
        <p:spPr>
          <a:xfrm>
            <a:off x="4206428" y="7501702"/>
            <a:ext cx="1113058" cy="3365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镇卫生院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23"/>
            </p:custDataLst>
          </p:nvPr>
        </p:nvSpPr>
        <p:spPr>
          <a:xfrm>
            <a:off x="5337492" y="12451814"/>
            <a:ext cx="1215708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0070C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生态保护红线</a:t>
            </a:r>
            <a:endParaRPr lang="zh-CN" altLang="en-US" sz="1200" b="1">
              <a:solidFill>
                <a:srgbClr val="0070C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341257" y="12679148"/>
            <a:ext cx="220506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124"/>
            </p:custDataLst>
          </p:nvPr>
        </p:nvSpPr>
        <p:spPr>
          <a:xfrm>
            <a:off x="5148119" y="11163627"/>
            <a:ext cx="1476447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0070C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三调最高水位线</a:t>
            </a:r>
            <a:endParaRPr lang="zh-CN" altLang="en-US" sz="1200" b="1">
              <a:solidFill>
                <a:srgbClr val="0070C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151884" y="11390961"/>
            <a:ext cx="220506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125"/>
            </p:custDataLst>
          </p:nvPr>
        </p:nvSpPr>
        <p:spPr>
          <a:xfrm>
            <a:off x="9264514" y="4571308"/>
            <a:ext cx="1476447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C0000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城镇开发边界</a:t>
            </a:r>
            <a:endParaRPr lang="zh-CN" altLang="en-US" sz="1200" b="1">
              <a:solidFill>
                <a:srgbClr val="C0000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H="1">
            <a:off x="8607420" y="4832321"/>
            <a:ext cx="207963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126"/>
            </p:custDataLst>
          </p:nvPr>
        </p:nvSpPr>
        <p:spPr>
          <a:xfrm>
            <a:off x="5717010" y="9722507"/>
            <a:ext cx="1394451" cy="440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800">
                <a:effectLst>
                  <a:glow rad="50800">
                    <a:schemeClr val="bg1"/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上街组</a:t>
            </a:r>
            <a:endParaRPr lang="zh-CN" altLang="en-US" sz="1800">
              <a:effectLst>
                <a:glow rad="50800">
                  <a:schemeClr val="bg1"/>
                </a:glo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127"/>
            </p:custDataLst>
          </p:nvPr>
        </p:nvSpPr>
        <p:spPr>
          <a:xfrm>
            <a:off x="7202556" y="6171222"/>
            <a:ext cx="995323" cy="36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800">
                <a:effectLst>
                  <a:glow rad="50800">
                    <a:schemeClr val="bg1"/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中街组</a:t>
            </a:r>
            <a:endParaRPr lang="zh-CN" altLang="en-US" sz="1800">
              <a:effectLst>
                <a:glow rad="50800">
                  <a:schemeClr val="bg1"/>
                </a:glo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128"/>
            </p:custDataLst>
          </p:nvPr>
        </p:nvSpPr>
        <p:spPr>
          <a:xfrm>
            <a:off x="6508198" y="3619300"/>
            <a:ext cx="1347812" cy="339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800">
                <a:effectLst>
                  <a:glow rad="50800">
                    <a:schemeClr val="bg1"/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下街组</a:t>
            </a:r>
            <a:endParaRPr lang="zh-CN" altLang="en-US" sz="1800">
              <a:effectLst>
                <a:glow rad="50800">
                  <a:schemeClr val="bg1"/>
                </a:glo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129"/>
            </p:custDataLst>
          </p:nvPr>
        </p:nvSpPr>
        <p:spPr>
          <a:xfrm>
            <a:off x="4345536" y="3566919"/>
            <a:ext cx="1784951" cy="321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农贸市场（规划）</a:t>
            </a:r>
            <a:endParaRPr lang="zh-CN" sz="1600" b="1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r="17699"/>
          <a:stretch>
            <a:fillRect/>
          </a:stretch>
        </p:blipFill>
        <p:spPr>
          <a:xfrm>
            <a:off x="323850" y="1616392"/>
            <a:ext cx="14135100" cy="12951776"/>
          </a:xfrm>
          <a:prstGeom prst="rect">
            <a:avLst/>
          </a:prstGeom>
        </p:spPr>
      </p:pic>
      <p:sp>
        <p:nvSpPr>
          <p:cNvPr id="100" name="矩形 99"/>
          <p:cNvSpPr/>
          <p:nvPr/>
        </p:nvSpPr>
        <p:spPr>
          <a:xfrm>
            <a:off x="313690" y="1603375"/>
            <a:ext cx="14149070" cy="1297178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>
            <p:custDataLst>
              <p:tags r:id="rId2"/>
            </p:custDataLst>
          </p:nvPr>
        </p:nvSpPr>
        <p:spPr>
          <a:xfrm>
            <a:off x="14629765" y="274955"/>
            <a:ext cx="6608445" cy="1223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4629765" y="349508"/>
            <a:ext cx="6606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BHH01-</a:t>
            </a:r>
            <a:r>
              <a:rPr lang="zh-CN" altLang="en-US" sz="3600" b="1"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上中下街、高笋塘组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管控图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05" y="14629130"/>
            <a:ext cx="21380450" cy="39814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20000"/>
                  <a:lumOff val="8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7" name="矩形 106"/>
          <p:cNvSpPr/>
          <p:nvPr/>
        </p:nvSpPr>
        <p:spPr>
          <a:xfrm>
            <a:off x="9201150" y="14629130"/>
            <a:ext cx="12054840" cy="36131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贵阳市观山湖区百花湖镇人民政府   贵阳市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城乡规划设计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研究院  </a:t>
            </a:r>
            <a:r>
              <a: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2024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09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13690" y="274955"/>
            <a:ext cx="14149070" cy="1223010"/>
          </a:xfrm>
          <a:prstGeom prst="rect">
            <a:avLst/>
          </a:prstGeom>
          <a:gradFill>
            <a:gsLst>
              <a:gs pos="6422">
                <a:schemeClr val="accent1">
                  <a:lumMod val="75000"/>
                  <a:alpha val="7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zh-CN" altLang="en-US" sz="4000" b="1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9" y="274870"/>
            <a:ext cx="1473956" cy="1096386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14675485" y="12539345"/>
            <a:ext cx="234950" cy="2007869"/>
          </a:xfrm>
          <a:prstGeom prst="rect">
            <a:avLst/>
          </a:prstGeom>
          <a:solidFill>
            <a:srgbClr val="9AB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5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14653260" y="12539345"/>
            <a:ext cx="257175" cy="2035810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0" name="组合 179"/>
          <p:cNvGrpSpPr/>
          <p:nvPr/>
        </p:nvGrpSpPr>
        <p:grpSpPr>
          <a:xfrm>
            <a:off x="14621875" y="4237674"/>
            <a:ext cx="6615430" cy="10309541"/>
            <a:chOff x="23028" y="7818"/>
            <a:chExt cx="10418" cy="15136"/>
          </a:xfrm>
        </p:grpSpPr>
        <p:sp>
          <p:nvSpPr>
            <p:cNvPr id="56" name="矩形 55"/>
            <p:cNvSpPr/>
            <p:nvPr>
              <p:custDataLst>
                <p:tags r:id="rId6"/>
              </p:custDataLst>
            </p:nvPr>
          </p:nvSpPr>
          <p:spPr>
            <a:xfrm>
              <a:off x="23039" y="7818"/>
              <a:ext cx="10407" cy="15136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" name="直接连接符 7"/>
            <p:cNvCxnSpPr/>
            <p:nvPr>
              <p:custDataLst>
                <p:tags r:id="rId7"/>
              </p:custDataLst>
            </p:nvPr>
          </p:nvCxnSpPr>
          <p:spPr>
            <a:xfrm>
              <a:off x="23028" y="19991"/>
              <a:ext cx="10410" cy="0"/>
            </a:xfrm>
            <a:prstGeom prst="lin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57" name="文本框 256"/>
          <p:cNvSpPr txBox="1"/>
          <p:nvPr>
            <p:custDataLst>
              <p:tags r:id="rId8"/>
            </p:custDataLst>
          </p:nvPr>
        </p:nvSpPr>
        <p:spPr>
          <a:xfrm>
            <a:off x="20422235" y="12544425"/>
            <a:ext cx="800100" cy="9950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现状基础设施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现状公服设施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规划基础设施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规划公服设施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2" name="文本框 241"/>
          <p:cNvSpPr txBox="1"/>
          <p:nvPr>
            <p:custDataLst>
              <p:tags r:id="rId9"/>
            </p:custDataLst>
          </p:nvPr>
        </p:nvSpPr>
        <p:spPr>
          <a:xfrm>
            <a:off x="16805275" y="12523787"/>
            <a:ext cx="1127760" cy="1993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管控单元界限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管控单元编号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风景名胜一级保护区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风景名胜二级保护区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三调最高水位线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高压电力线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石油</a:t>
            </a:r>
            <a:r>
              <a:rPr lang="en-US" alt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天然气长输管线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饮用水水源一级保护区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饮用水水源二级保护区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建设避让范围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sz="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8" name="椭圆 187"/>
          <p:cNvSpPr/>
          <p:nvPr>
            <p:custDataLst>
              <p:tags r:id="rId10"/>
            </p:custDataLst>
          </p:nvPr>
        </p:nvSpPr>
        <p:spPr>
          <a:xfrm>
            <a:off x="17967960" y="1257490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0" name="椭圆 189"/>
          <p:cNvSpPr/>
          <p:nvPr>
            <p:custDataLst>
              <p:tags r:id="rId11"/>
            </p:custDataLst>
          </p:nvPr>
        </p:nvSpPr>
        <p:spPr>
          <a:xfrm>
            <a:off x="19029045" y="12574754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endParaRPr lang="en-US" altLang="zh-CN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1" name="椭圆 190"/>
          <p:cNvSpPr/>
          <p:nvPr>
            <p:custDataLst>
              <p:tags r:id="rId12"/>
            </p:custDataLst>
          </p:nvPr>
        </p:nvSpPr>
        <p:spPr>
          <a:xfrm>
            <a:off x="19029045" y="1276066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2" name="椭圆 191"/>
          <p:cNvSpPr/>
          <p:nvPr>
            <p:custDataLst>
              <p:tags r:id="rId13"/>
            </p:custDataLst>
          </p:nvPr>
        </p:nvSpPr>
        <p:spPr>
          <a:xfrm>
            <a:off x="19029045" y="1316545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3" name="椭圆 192"/>
          <p:cNvSpPr/>
          <p:nvPr>
            <p:custDataLst>
              <p:tags r:id="rId14"/>
            </p:custDataLst>
          </p:nvPr>
        </p:nvSpPr>
        <p:spPr>
          <a:xfrm>
            <a:off x="17967960" y="1377061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污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" name="椭圆 193"/>
          <p:cNvSpPr/>
          <p:nvPr>
            <p:custDataLst>
              <p:tags r:id="rId15"/>
            </p:custDataLst>
          </p:nvPr>
        </p:nvSpPr>
        <p:spPr>
          <a:xfrm>
            <a:off x="17967960" y="1295717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5" name="椭圆 194"/>
          <p:cNvSpPr/>
          <p:nvPr>
            <p:custDataLst>
              <p:tags r:id="rId16"/>
            </p:custDataLst>
          </p:nvPr>
        </p:nvSpPr>
        <p:spPr>
          <a:xfrm>
            <a:off x="17967960" y="1276066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椭圆 195"/>
          <p:cNvSpPr/>
          <p:nvPr>
            <p:custDataLst>
              <p:tags r:id="rId17"/>
            </p:custDataLst>
          </p:nvPr>
        </p:nvSpPr>
        <p:spPr>
          <a:xfrm>
            <a:off x="17967960" y="1336992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8" name="椭圆 197"/>
          <p:cNvSpPr/>
          <p:nvPr>
            <p:custDataLst>
              <p:tags r:id="rId18"/>
            </p:custDataLst>
          </p:nvPr>
        </p:nvSpPr>
        <p:spPr>
          <a:xfrm>
            <a:off x="17967960" y="1357185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2" name="椭圆 201"/>
          <p:cNvSpPr/>
          <p:nvPr>
            <p:custDataLst>
              <p:tags r:id="rId19"/>
            </p:custDataLst>
          </p:nvPr>
        </p:nvSpPr>
        <p:spPr>
          <a:xfrm>
            <a:off x="19029045" y="12968939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厕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3" name="椭圆 202"/>
          <p:cNvSpPr/>
          <p:nvPr>
            <p:custDataLst>
              <p:tags r:id="rId20"/>
            </p:custDataLst>
          </p:nvPr>
        </p:nvSpPr>
        <p:spPr>
          <a:xfrm>
            <a:off x="19029045" y="1337945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" name="椭圆 203"/>
          <p:cNvSpPr/>
          <p:nvPr>
            <p:custDataLst>
              <p:tags r:id="rId21"/>
            </p:custDataLst>
          </p:nvPr>
        </p:nvSpPr>
        <p:spPr>
          <a:xfrm>
            <a:off x="19029045" y="1357503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" name="椭圆 204"/>
          <p:cNvSpPr/>
          <p:nvPr>
            <p:custDataLst>
              <p:tags r:id="rId22"/>
            </p:custDataLst>
          </p:nvPr>
        </p:nvSpPr>
        <p:spPr>
          <a:xfrm>
            <a:off x="17967960" y="1316228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" name="椭圆 205"/>
          <p:cNvSpPr/>
          <p:nvPr>
            <p:custDataLst>
              <p:tags r:id="rId23"/>
            </p:custDataLst>
          </p:nvPr>
        </p:nvSpPr>
        <p:spPr>
          <a:xfrm>
            <a:off x="17967960" y="13975080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7" name="椭圆 206"/>
          <p:cNvSpPr/>
          <p:nvPr>
            <p:custDataLst>
              <p:tags r:id="rId24"/>
            </p:custDataLst>
          </p:nvPr>
        </p:nvSpPr>
        <p:spPr>
          <a:xfrm>
            <a:off x="17967960" y="1417891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椭圆 207"/>
          <p:cNvSpPr/>
          <p:nvPr>
            <p:custDataLst>
              <p:tags r:id="rId25"/>
            </p:custDataLst>
          </p:nvPr>
        </p:nvSpPr>
        <p:spPr>
          <a:xfrm>
            <a:off x="20147915" y="12597130"/>
            <a:ext cx="164465" cy="1644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>
                <a:solidFill>
                  <a:srgbClr val="036EE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endParaRPr lang="en-US" altLang="zh-CN" sz="1000" b="1" dirty="0">
              <a:solidFill>
                <a:srgbClr val="036EE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椭圆 208"/>
          <p:cNvSpPr/>
          <p:nvPr>
            <p:custDataLst>
              <p:tags r:id="rId26"/>
            </p:custDataLst>
          </p:nvPr>
        </p:nvSpPr>
        <p:spPr>
          <a:xfrm>
            <a:off x="20147915" y="12988290"/>
            <a:ext cx="164465" cy="16446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>
                <a:solidFill>
                  <a:srgbClr val="036EE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endParaRPr lang="en-US" altLang="zh-CN" sz="1000" b="1" dirty="0">
              <a:solidFill>
                <a:srgbClr val="036EE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8" name="椭圆 257"/>
          <p:cNvSpPr/>
          <p:nvPr>
            <p:custDataLst>
              <p:tags r:id="rId27"/>
            </p:custDataLst>
          </p:nvPr>
        </p:nvSpPr>
        <p:spPr>
          <a:xfrm>
            <a:off x="20147915" y="13183870"/>
            <a:ext cx="164465" cy="16446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9" name="椭圆 258"/>
          <p:cNvSpPr/>
          <p:nvPr>
            <p:custDataLst>
              <p:tags r:id="rId28"/>
            </p:custDataLst>
          </p:nvPr>
        </p:nvSpPr>
        <p:spPr>
          <a:xfrm>
            <a:off x="20147915" y="12792710"/>
            <a:ext cx="164465" cy="1644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9" name="等腰三角形 218"/>
          <p:cNvSpPr/>
          <p:nvPr/>
        </p:nvSpPr>
        <p:spPr>
          <a:xfrm>
            <a:off x="19064605" y="14197965"/>
            <a:ext cx="124460" cy="12446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矩形 221"/>
          <p:cNvSpPr/>
          <p:nvPr>
            <p:custDataLst>
              <p:tags r:id="rId29"/>
            </p:custDataLst>
          </p:nvPr>
        </p:nvSpPr>
        <p:spPr>
          <a:xfrm>
            <a:off x="14972665" y="13175296"/>
            <a:ext cx="309880" cy="149225"/>
          </a:xfrm>
          <a:prstGeom prst="rect">
            <a:avLst/>
          </a:prstGeom>
          <a:solidFill>
            <a:srgbClr val="DE29A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24" name="文本框 223"/>
          <p:cNvSpPr txBox="1"/>
          <p:nvPr>
            <p:custDataLst>
              <p:tags r:id="rId30"/>
            </p:custDataLst>
          </p:nvPr>
        </p:nvSpPr>
        <p:spPr>
          <a:xfrm>
            <a:off x="15255239" y="12477535"/>
            <a:ext cx="1226185" cy="2117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村庄现状建设边界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村庄新增建设边界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新增宅基地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新增村集体经营性用地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新增设施类用地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永久基本农田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生态保护红线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城镇开发边界</a:t>
            </a:r>
            <a:endParaRPr lang="zh-CN" altLang="en-US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地灾风险点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50"/>
              </a:lnSpc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rPr>
              <a:t>地灾影响范围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8" name="矩形 227"/>
          <p:cNvSpPr/>
          <p:nvPr>
            <p:custDataLst>
              <p:tags r:id="rId31"/>
            </p:custDataLst>
          </p:nvPr>
        </p:nvSpPr>
        <p:spPr>
          <a:xfrm>
            <a:off x="14972665" y="13373893"/>
            <a:ext cx="309880" cy="149225"/>
          </a:xfrm>
          <a:prstGeom prst="rect">
            <a:avLst/>
          </a:prstGeom>
          <a:solidFill>
            <a:srgbClr val="347D8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0" name="矩形 229"/>
          <p:cNvSpPr/>
          <p:nvPr>
            <p:custDataLst>
              <p:tags r:id="rId32"/>
            </p:custDataLst>
          </p:nvPr>
        </p:nvSpPr>
        <p:spPr>
          <a:xfrm>
            <a:off x="14964410" y="12564108"/>
            <a:ext cx="307340" cy="14986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1" name="矩形 230"/>
          <p:cNvSpPr/>
          <p:nvPr>
            <p:custDataLst>
              <p:tags r:id="rId33"/>
            </p:custDataLst>
          </p:nvPr>
        </p:nvSpPr>
        <p:spPr>
          <a:xfrm>
            <a:off x="14968220" y="12765721"/>
            <a:ext cx="303530" cy="14986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2" name="矩形 231"/>
          <p:cNvSpPr/>
          <p:nvPr>
            <p:custDataLst>
              <p:tags r:id="rId34"/>
            </p:custDataLst>
          </p:nvPr>
        </p:nvSpPr>
        <p:spPr>
          <a:xfrm>
            <a:off x="14977110" y="13778783"/>
            <a:ext cx="309880" cy="149225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 w="6350">
            <a:solidFill>
              <a:schemeClr val="accent6">
                <a:lumMod val="75000"/>
                <a:alpha val="91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6" name="矩形 235"/>
          <p:cNvSpPr/>
          <p:nvPr>
            <p:custDataLst>
              <p:tags r:id="rId35"/>
            </p:custDataLst>
          </p:nvPr>
        </p:nvSpPr>
        <p:spPr>
          <a:xfrm>
            <a:off x="14977745" y="13576218"/>
            <a:ext cx="309880" cy="149225"/>
          </a:xfrm>
          <a:prstGeom prst="rect">
            <a:avLst/>
          </a:prstGeom>
          <a:pattFill prst="wdUpDiag">
            <a:fgClr>
              <a:srgbClr val="FFD380"/>
            </a:fgClr>
            <a:bgClr>
              <a:srgbClr val="F9F8C8"/>
            </a:bgClr>
          </a:pattFill>
          <a:ln w="3175">
            <a:solidFill>
              <a:srgbClr val="FFD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7" name="矩形 236"/>
          <p:cNvSpPr/>
          <p:nvPr>
            <p:custDataLst>
              <p:tags r:id="rId36"/>
            </p:custDataLst>
          </p:nvPr>
        </p:nvSpPr>
        <p:spPr>
          <a:xfrm>
            <a:off x="14968220" y="12976540"/>
            <a:ext cx="309880" cy="149225"/>
          </a:xfrm>
          <a:prstGeom prst="rect">
            <a:avLst/>
          </a:prstGeom>
          <a:solidFill>
            <a:srgbClr val="EA622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38" name="矩形 237"/>
          <p:cNvSpPr/>
          <p:nvPr>
            <p:custDataLst>
              <p:tags r:id="rId37"/>
            </p:custDataLst>
          </p:nvPr>
        </p:nvSpPr>
        <p:spPr>
          <a:xfrm>
            <a:off x="14983460" y="13979165"/>
            <a:ext cx="309880" cy="149225"/>
          </a:xfrm>
          <a:prstGeom prst="rect">
            <a:avLst/>
          </a:prstGeom>
          <a:solidFill>
            <a:srgbClr val="D09EA2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40" name="矩形 239"/>
          <p:cNvSpPr/>
          <p:nvPr>
            <p:custDataLst>
              <p:tags r:id="rId38"/>
            </p:custDataLst>
          </p:nvPr>
        </p:nvSpPr>
        <p:spPr>
          <a:xfrm>
            <a:off x="16406495" y="12561737"/>
            <a:ext cx="309880" cy="150644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241" name="直接连接符 240"/>
          <p:cNvCxnSpPr/>
          <p:nvPr/>
        </p:nvCxnSpPr>
        <p:spPr>
          <a:xfrm>
            <a:off x="16417925" y="12642456"/>
            <a:ext cx="31877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prstDash val="dashDot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243" name="文本框 242"/>
          <p:cNvSpPr txBox="1"/>
          <p:nvPr>
            <p:custDataLst>
              <p:tags r:id="rId39"/>
            </p:custDataLst>
          </p:nvPr>
        </p:nvSpPr>
        <p:spPr>
          <a:xfrm>
            <a:off x="16283940" y="12752349"/>
            <a:ext cx="58674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CF01-XX</a:t>
            </a:r>
            <a:r>
              <a: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</a:t>
            </a:r>
            <a:endParaRPr lang="zh-CN" altLang="en-US" sz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5" name="直接连接符 244"/>
          <p:cNvCxnSpPr>
            <a:stCxn id="244" idx="1"/>
            <a:endCxn id="244" idx="3"/>
          </p:cNvCxnSpPr>
          <p:nvPr>
            <p:custDataLst>
              <p:tags r:id="rId40"/>
            </p:custDataLst>
          </p:nvPr>
        </p:nvCxnSpPr>
        <p:spPr>
          <a:xfrm>
            <a:off x="16406496" y="13058061"/>
            <a:ext cx="309880" cy="0"/>
          </a:xfrm>
          <a:prstGeom prst="line">
            <a:avLst/>
          </a:prstGeom>
          <a:ln w="28575">
            <a:solidFill>
              <a:srgbClr val="006F45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5" name="椭圆 274"/>
          <p:cNvSpPr/>
          <p:nvPr>
            <p:custDataLst>
              <p:tags r:id="rId41"/>
            </p:custDataLst>
          </p:nvPr>
        </p:nvSpPr>
        <p:spPr>
          <a:xfrm>
            <a:off x="19039205" y="1377886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椭圆 74"/>
          <p:cNvSpPr/>
          <p:nvPr>
            <p:custDataLst>
              <p:tags r:id="rId42"/>
            </p:custDataLst>
          </p:nvPr>
        </p:nvSpPr>
        <p:spPr>
          <a:xfrm>
            <a:off x="15104109" y="14216655"/>
            <a:ext cx="83820" cy="83820"/>
          </a:xfrm>
          <a:prstGeom prst="ellipse">
            <a:avLst/>
          </a:prstGeom>
          <a:solidFill>
            <a:srgbClr val="E056D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4" name="矩形 243"/>
          <p:cNvSpPr/>
          <p:nvPr>
            <p:custDataLst>
              <p:tags r:id="rId43"/>
            </p:custDataLst>
          </p:nvPr>
        </p:nvSpPr>
        <p:spPr>
          <a:xfrm>
            <a:off x="16406496" y="12986306"/>
            <a:ext cx="309880" cy="143510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6" name="矩形 245"/>
          <p:cNvSpPr/>
          <p:nvPr>
            <p:custDataLst>
              <p:tags r:id="rId44"/>
            </p:custDataLst>
          </p:nvPr>
        </p:nvSpPr>
        <p:spPr>
          <a:xfrm>
            <a:off x="16411373" y="13176568"/>
            <a:ext cx="309880" cy="143510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8" name="矩形 247"/>
          <p:cNvSpPr/>
          <p:nvPr>
            <p:custDataLst>
              <p:tags r:id="rId45"/>
            </p:custDataLst>
          </p:nvPr>
        </p:nvSpPr>
        <p:spPr>
          <a:xfrm>
            <a:off x="16406496" y="13578145"/>
            <a:ext cx="309880" cy="143510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46"/>
            </p:custDataLst>
          </p:nvPr>
        </p:nvSpPr>
        <p:spPr>
          <a:xfrm>
            <a:off x="16406496" y="13977650"/>
            <a:ext cx="309880" cy="143510"/>
          </a:xfrm>
          <a:prstGeom prst="rect">
            <a:avLst/>
          </a:prstGeom>
          <a:solidFill>
            <a:srgbClr val="4EC3EE"/>
          </a:solidFill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7"/>
            </p:custDataLst>
          </p:nvPr>
        </p:nvSpPr>
        <p:spPr>
          <a:xfrm>
            <a:off x="16406496" y="14180845"/>
            <a:ext cx="309880" cy="1435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48"/>
            </p:custDataLst>
          </p:nvPr>
        </p:nvSpPr>
        <p:spPr>
          <a:xfrm>
            <a:off x="16403638" y="13371830"/>
            <a:ext cx="309880" cy="143510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49"/>
            </p:custDataLst>
          </p:nvPr>
        </p:nvSpPr>
        <p:spPr>
          <a:xfrm>
            <a:off x="16406496" y="13782078"/>
            <a:ext cx="309880" cy="143510"/>
          </a:xfrm>
          <a:prstGeom prst="rect">
            <a:avLst/>
          </a:prstGeom>
          <a:noFill/>
          <a:ln w="635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3" name="椭圆 252"/>
          <p:cNvSpPr/>
          <p:nvPr>
            <p:custDataLst>
              <p:tags r:id="rId50"/>
            </p:custDataLst>
          </p:nvPr>
        </p:nvSpPr>
        <p:spPr>
          <a:xfrm>
            <a:off x="17967960" y="14369415"/>
            <a:ext cx="165735" cy="16573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8" name="表格 117"/>
          <p:cNvGraphicFramePr/>
          <p:nvPr>
            <p:custDataLst>
              <p:tags r:id="rId51"/>
            </p:custDataLst>
          </p:nvPr>
        </p:nvGraphicFramePr>
        <p:xfrm>
          <a:off x="14629765" y="8894349"/>
          <a:ext cx="6600825" cy="2644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652"/>
                <a:gridCol w="1029754"/>
                <a:gridCol w="609600"/>
                <a:gridCol w="889454"/>
                <a:gridCol w="581025"/>
                <a:gridCol w="925830"/>
                <a:gridCol w="1470660"/>
                <a:gridCol w="831850"/>
              </a:tblGrid>
              <a:tr h="343568">
                <a:tc gridSpan="8">
                  <a:txBody>
                    <a:bodyPr/>
                    <a:lstStyle/>
                    <a:p>
                      <a:pPr marL="0" marR="0" lvl="0" indent="0" algn="ctr" defTabSz="2016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>
                          <a:effectLst>
                            <a:glow rad="63500">
                              <a:schemeClr val="bg1">
                                <a:alpha val="100000"/>
                              </a:schemeClr>
                            </a:glo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BHH01-</a:t>
                      </a:r>
                      <a:r>
                        <a:rPr lang="zh-CN" altLang="en-US" sz="1200" b="1">
                          <a:effectLst>
                            <a:glow rad="63500">
                              <a:schemeClr val="bg1">
                                <a:alpha val="100000"/>
                              </a:schemeClr>
                            </a:glo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上中下街、高笋塘组</a:t>
                      </a:r>
                      <a:r>
                        <a:rPr lang="zh-CN" altLang="en-US" sz="1200" b="1">
                          <a:latin typeface="黑体" panose="02010609060101010101" charset="-122"/>
                          <a:ea typeface="黑体" panose="02010609060101010101" charset="-122"/>
                        </a:rPr>
                        <a:t>近期建设项目表</a:t>
                      </a:r>
                      <a:endParaRPr lang="zh-CN" altLang="en-US" sz="12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</a:tr>
              <a:tr h="33489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项目类型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项目数量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项目（工程）名称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序号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所在管控单元或地点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规模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备注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农村宅基地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集中建房点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1-1</a:t>
                      </a:r>
                      <a:endParaRPr lang="en-US" altLang="zh-CN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16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  <a:sym typeface="+mn-ea"/>
                        </a:rPr>
                        <a:t>中街组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用地面积</a:t>
                      </a:r>
                      <a:r>
                        <a:rPr lang="en-US" altLang="zh-CN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0.91</a:t>
                      </a: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公顷（含健身广场）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城镇开发边界内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36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016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1-2</a:t>
                      </a:r>
                      <a:endParaRPr lang="en-US" altLang="zh-CN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16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  <a:sym typeface="+mn-ea"/>
                        </a:rPr>
                        <a:t>上街组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用地面积</a:t>
                      </a:r>
                      <a:r>
                        <a:rPr lang="en-US" altLang="zh-CN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0.70</a:t>
                      </a: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公顷（</a:t>
                      </a: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  <a:sym typeface="+mn-ea"/>
                        </a:rPr>
                        <a:t>含健身广场、文化活动室、停车场、公厕、物流配送点）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39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产业发展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滨湖文旅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2-1</a:t>
                      </a:r>
                      <a:endParaRPr lang="en-US" altLang="zh-CN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16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  <a:sym typeface="+mn-ea"/>
                        </a:rPr>
                        <a:t>上街组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用地面积</a:t>
                      </a:r>
                      <a:r>
                        <a:rPr lang="en-US" altLang="zh-CN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0.79</a:t>
                      </a: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公顷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6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基础设施和公共服务设施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提水站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3-1</a:t>
                      </a:r>
                      <a:endParaRPr lang="en-US" altLang="zh-CN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161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  <a:sym typeface="+mn-ea"/>
                        </a:rPr>
                        <a:t>上街组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用地面积</a:t>
                      </a:r>
                      <a:r>
                        <a:rPr lang="en-US" altLang="zh-CN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0.02</a:t>
                      </a:r>
                      <a:r>
                        <a:rPr lang="zh-CN" altLang="en-US" sz="11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公顷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黑体" panose="02010609060101010101" charset="-122"/>
                          <a:ea typeface="黑体" panose="02010609060101010101" charset="-122"/>
                        </a:rPr>
                        <a:t>村界外</a:t>
                      </a:r>
                      <a:endParaRPr lang="zh-CN" altLang="en-US" sz="11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0" name="文本框 119"/>
          <p:cNvSpPr txBox="1"/>
          <p:nvPr/>
        </p:nvSpPr>
        <p:spPr>
          <a:xfrm>
            <a:off x="2337065" y="578270"/>
            <a:ext cx="1227745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观山湖区百花湖镇百花湖</a:t>
            </a:r>
            <a:r>
              <a:rPr lang="zh-CN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村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一图一表一说明</a:t>
            </a:r>
            <a:r>
              <a:rPr lang="en-US" altLang="zh-CN" sz="3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管控图则    </a:t>
            </a:r>
            <a:endParaRPr lang="en-US" altLang="zh-CN" sz="3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任意多边形: 形状 18"/>
          <p:cNvSpPr/>
          <p:nvPr/>
        </p:nvSpPr>
        <p:spPr>
          <a:xfrm>
            <a:off x="6994525" y="9775825"/>
            <a:ext cx="79375" cy="66675"/>
          </a:xfrm>
          <a:custGeom>
            <a:avLst/>
            <a:gdLst>
              <a:gd name="connsiteX0" fmla="*/ 79375 w 79375"/>
              <a:gd name="connsiteY0" fmla="*/ 28575 h 66675"/>
              <a:gd name="connsiteX1" fmla="*/ 25400 w 79375"/>
              <a:gd name="connsiteY1" fmla="*/ 0 h 66675"/>
              <a:gd name="connsiteX2" fmla="*/ 0 w 79375"/>
              <a:gd name="connsiteY2" fmla="*/ 47625 h 66675"/>
              <a:gd name="connsiteX3" fmla="*/ 41275 w 793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" h="66675">
                <a:moveTo>
                  <a:pt x="79375" y="28575"/>
                </a:moveTo>
                <a:lnTo>
                  <a:pt x="25400" y="0"/>
                </a:lnTo>
                <a:lnTo>
                  <a:pt x="0" y="47625"/>
                </a:lnTo>
                <a:lnTo>
                  <a:pt x="41275" y="66675"/>
                </a:lnTo>
              </a:path>
            </a:pathLst>
          </a:custGeom>
          <a:noFill/>
          <a:ln w="25400">
            <a:solidFill>
              <a:srgbClr val="6E02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5004973" y="12604272"/>
            <a:ext cx="225502" cy="77470"/>
          </a:xfrm>
          <a:prstGeom prst="rect">
            <a:avLst/>
          </a:prstGeom>
          <a:noFill/>
          <a:ln w="19050">
            <a:solidFill>
              <a:srgbClr val="F10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5004973" y="12805091"/>
            <a:ext cx="225502" cy="77470"/>
          </a:xfrm>
          <a:prstGeom prst="rect">
            <a:avLst/>
          </a:prstGeom>
          <a:noFill/>
          <a:ln w="19050">
            <a:solidFill>
              <a:srgbClr val="6E02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/>
          <p:cNvSpPr txBox="1"/>
          <p:nvPr/>
        </p:nvSpPr>
        <p:spPr>
          <a:xfrm rot="18980893">
            <a:off x="1600866" y="6896052"/>
            <a:ext cx="1983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>
                <a:solidFill>
                  <a:srgbClr val="FF00FF"/>
                </a:solidFill>
                <a:latin typeface="黑体" panose="02010609060101010101" charset="-122"/>
                <a:ea typeface="黑体" panose="02010609060101010101" charset="-122"/>
              </a:rPr>
              <a:t>500kV席贵</a:t>
            </a:r>
            <a:r>
              <a:rPr lang="en-US" altLang="zh-CN" sz="1800">
                <a:solidFill>
                  <a:srgbClr val="FF00FF"/>
                </a:solidFill>
                <a:latin typeface="黑体" panose="02010609060101010101" charset="-122"/>
                <a:ea typeface="黑体" panose="02010609060101010101" charset="-122"/>
              </a:rPr>
              <a:t>Ⅱ</a:t>
            </a:r>
            <a:r>
              <a:rPr lang="zh-CN" altLang="en-US" sz="1800">
                <a:solidFill>
                  <a:srgbClr val="FF00FF"/>
                </a:solidFill>
                <a:latin typeface="黑体" panose="02010609060101010101" charset="-122"/>
                <a:ea typeface="黑体" panose="02010609060101010101" charset="-122"/>
              </a:rPr>
              <a:t>回</a:t>
            </a:r>
            <a:endParaRPr lang="zh-CN" altLang="en-US" sz="1800">
              <a:solidFill>
                <a:srgbClr val="FF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 rot="18980893">
            <a:off x="1099444" y="4830188"/>
            <a:ext cx="1563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>
                <a:solidFill>
                  <a:srgbClr val="FF00FF"/>
                </a:solidFill>
                <a:latin typeface="黑体" panose="02010609060101010101" charset="-122"/>
                <a:ea typeface="黑体" panose="02010609060101010101" charset="-122"/>
              </a:rPr>
              <a:t>500kV席贵I回</a:t>
            </a:r>
            <a:endParaRPr lang="zh-CN" altLang="en-US" sz="1800">
              <a:solidFill>
                <a:srgbClr val="FF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8" name="椭圆 77"/>
          <p:cNvSpPr/>
          <p:nvPr>
            <p:custDataLst>
              <p:tags r:id="rId52"/>
            </p:custDataLst>
          </p:nvPr>
        </p:nvSpPr>
        <p:spPr>
          <a:xfrm>
            <a:off x="4467327" y="7697601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卫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9" name="椭圆 78"/>
          <p:cNvSpPr/>
          <p:nvPr>
            <p:custDataLst>
              <p:tags r:id="rId53"/>
            </p:custDataLst>
          </p:nvPr>
        </p:nvSpPr>
        <p:spPr>
          <a:xfrm>
            <a:off x="4292579" y="8262322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污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1" name="椭圆 80"/>
          <p:cNvSpPr/>
          <p:nvPr>
            <p:custDataLst>
              <p:tags r:id="rId54"/>
            </p:custDataLst>
          </p:nvPr>
        </p:nvSpPr>
        <p:spPr>
          <a:xfrm>
            <a:off x="6728869" y="4854006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4" name="椭圆 83"/>
          <p:cNvSpPr/>
          <p:nvPr>
            <p:custDataLst>
              <p:tags r:id="rId55"/>
            </p:custDataLst>
          </p:nvPr>
        </p:nvSpPr>
        <p:spPr>
          <a:xfrm>
            <a:off x="6376374" y="4256506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幼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5" name="椭圆 84"/>
          <p:cNvSpPr/>
          <p:nvPr>
            <p:custDataLst>
              <p:tags r:id="rId56"/>
            </p:custDataLst>
          </p:nvPr>
        </p:nvSpPr>
        <p:spPr>
          <a:xfrm>
            <a:off x="7895584" y="4161963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8" name="椭圆 87"/>
          <p:cNvSpPr/>
          <p:nvPr>
            <p:custDataLst>
              <p:tags r:id="rId57"/>
            </p:custDataLst>
          </p:nvPr>
        </p:nvSpPr>
        <p:spPr>
          <a:xfrm>
            <a:off x="8621673" y="9387957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9" name="椭圆 88"/>
          <p:cNvSpPr/>
          <p:nvPr>
            <p:custDataLst>
              <p:tags r:id="rId58"/>
            </p:custDataLst>
          </p:nvPr>
        </p:nvSpPr>
        <p:spPr>
          <a:xfrm>
            <a:off x="7066541" y="9987772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0" name="椭圆 89"/>
          <p:cNvSpPr/>
          <p:nvPr>
            <p:custDataLst>
              <p:tags r:id="rId59"/>
            </p:custDataLst>
          </p:nvPr>
        </p:nvSpPr>
        <p:spPr>
          <a:xfrm>
            <a:off x="5369970" y="9727111"/>
            <a:ext cx="248193" cy="24804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3" name="椭圆 172"/>
          <p:cNvSpPr/>
          <p:nvPr>
            <p:custDataLst>
              <p:tags r:id="rId60"/>
            </p:custDataLst>
          </p:nvPr>
        </p:nvSpPr>
        <p:spPr>
          <a:xfrm>
            <a:off x="5876928" y="10286733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移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84" name="直接连接符 183"/>
          <p:cNvCxnSpPr/>
          <p:nvPr/>
        </p:nvCxnSpPr>
        <p:spPr>
          <a:xfrm flipV="1">
            <a:off x="5524500" y="7810500"/>
            <a:ext cx="0" cy="1521569"/>
          </a:xfrm>
          <a:prstGeom prst="line">
            <a:avLst/>
          </a:prstGeom>
          <a:ln w="9525">
            <a:solidFill>
              <a:schemeClr val="tx1"/>
            </a:solidFill>
            <a:prstDash val="sysDash"/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直接连接符 214"/>
          <p:cNvCxnSpPr/>
          <p:nvPr/>
        </p:nvCxnSpPr>
        <p:spPr>
          <a:xfrm flipV="1">
            <a:off x="5337492" y="9726092"/>
            <a:ext cx="0" cy="382441"/>
          </a:xfrm>
          <a:prstGeom prst="line">
            <a:avLst/>
          </a:prstGeom>
          <a:ln w="9525">
            <a:solidFill>
              <a:schemeClr val="tx1"/>
            </a:solidFill>
            <a:prstDash val="sysDash"/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接连接符 216"/>
          <p:cNvCxnSpPr/>
          <p:nvPr/>
        </p:nvCxnSpPr>
        <p:spPr>
          <a:xfrm>
            <a:off x="5852160" y="10160860"/>
            <a:ext cx="0" cy="440465"/>
          </a:xfrm>
          <a:prstGeom prst="line">
            <a:avLst/>
          </a:prstGeom>
          <a:ln w="9525">
            <a:solidFill>
              <a:schemeClr val="tx1"/>
            </a:solidFill>
            <a:prstDash val="sysDash"/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接连接符 219"/>
          <p:cNvCxnSpPr/>
          <p:nvPr/>
        </p:nvCxnSpPr>
        <p:spPr>
          <a:xfrm>
            <a:off x="7048765" y="9816782"/>
            <a:ext cx="0" cy="571930"/>
          </a:xfrm>
          <a:prstGeom prst="line">
            <a:avLst/>
          </a:prstGeom>
          <a:ln w="9525">
            <a:solidFill>
              <a:schemeClr val="tx1"/>
            </a:solidFill>
            <a:prstDash val="sysDash"/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椭圆 246"/>
          <p:cNvSpPr/>
          <p:nvPr>
            <p:custDataLst>
              <p:tags r:id="rId61"/>
            </p:custDataLst>
          </p:nvPr>
        </p:nvSpPr>
        <p:spPr>
          <a:xfrm>
            <a:off x="4611901" y="6042598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50" name="直接连接符 249"/>
          <p:cNvCxnSpPr/>
          <p:nvPr/>
        </p:nvCxnSpPr>
        <p:spPr>
          <a:xfrm>
            <a:off x="4274298" y="6324618"/>
            <a:ext cx="634252" cy="0"/>
          </a:xfrm>
          <a:prstGeom prst="line">
            <a:avLst/>
          </a:prstGeom>
          <a:ln w="9525">
            <a:solidFill>
              <a:schemeClr val="tx1"/>
            </a:solidFill>
            <a:prstDash val="sysDash"/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矩形 253"/>
          <p:cNvSpPr/>
          <p:nvPr>
            <p:custDataLst>
              <p:tags r:id="rId62"/>
            </p:custDataLst>
          </p:nvPr>
        </p:nvSpPr>
        <p:spPr>
          <a:xfrm>
            <a:off x="14983460" y="14183953"/>
            <a:ext cx="309880" cy="149225"/>
          </a:xfrm>
          <a:prstGeom prst="rect">
            <a:avLst/>
          </a:prstGeom>
          <a:noFill/>
          <a:ln w="635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sp>
        <p:nvSpPr>
          <p:cNvPr id="260" name="矩形 259"/>
          <p:cNvSpPr/>
          <p:nvPr>
            <p:custDataLst>
              <p:tags r:id="rId63"/>
            </p:custDataLst>
          </p:nvPr>
        </p:nvSpPr>
        <p:spPr>
          <a:xfrm>
            <a:off x="14983460" y="14369690"/>
            <a:ext cx="309880" cy="149225"/>
          </a:xfrm>
          <a:prstGeom prst="rect">
            <a:avLst/>
          </a:prstGeom>
          <a:pattFill prst="dkUpDiag">
            <a:fgClr>
              <a:srgbClr val="000000"/>
            </a:fgClr>
            <a:bgClr>
              <a:schemeClr val="bg1"/>
            </a:bgClr>
          </a:pattFill>
          <a:ln w="1270" cmpd="sng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/>
          </a:p>
        </p:txBody>
      </p:sp>
      <p:cxnSp>
        <p:nvCxnSpPr>
          <p:cNvPr id="249" name="直接连接符 248"/>
          <p:cNvCxnSpPr/>
          <p:nvPr>
            <p:custDataLst>
              <p:tags r:id="rId64"/>
            </p:custDataLst>
          </p:nvPr>
        </p:nvCxnSpPr>
        <p:spPr>
          <a:xfrm>
            <a:off x="16406495" y="13647360"/>
            <a:ext cx="309880" cy="0"/>
          </a:xfrm>
          <a:prstGeom prst="line">
            <a:avLst/>
          </a:prstGeom>
          <a:ln w="25400">
            <a:solidFill>
              <a:srgbClr val="E056D8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65"/>
            </p:custDataLst>
          </p:nvPr>
        </p:nvCxnSpPr>
        <p:spPr>
          <a:xfrm>
            <a:off x="16411372" y="13245148"/>
            <a:ext cx="309880" cy="0"/>
          </a:xfrm>
          <a:prstGeom prst="line">
            <a:avLst/>
          </a:prstGeom>
          <a:ln w="28575">
            <a:solidFill>
              <a:srgbClr val="1DD9A6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66"/>
            </p:custDataLst>
          </p:nvPr>
        </p:nvCxnSpPr>
        <p:spPr>
          <a:xfrm>
            <a:off x="16403637" y="13444855"/>
            <a:ext cx="309880" cy="0"/>
          </a:xfrm>
          <a:prstGeom prst="line">
            <a:avLst/>
          </a:prstGeom>
          <a:ln w="25400">
            <a:solidFill>
              <a:srgbClr val="0069EE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2" name="直接连接符 261"/>
          <p:cNvCxnSpPr/>
          <p:nvPr>
            <p:custDataLst>
              <p:tags r:id="rId67"/>
            </p:custDataLst>
          </p:nvPr>
        </p:nvCxnSpPr>
        <p:spPr>
          <a:xfrm>
            <a:off x="16406495" y="13854468"/>
            <a:ext cx="309880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5" name="矩形 264"/>
          <p:cNvSpPr/>
          <p:nvPr>
            <p:custDataLst>
              <p:tags r:id="rId68"/>
            </p:custDataLst>
          </p:nvPr>
        </p:nvSpPr>
        <p:spPr>
          <a:xfrm>
            <a:off x="16412643" y="14377435"/>
            <a:ext cx="309880" cy="143510"/>
          </a:xfrm>
          <a:prstGeom prst="rect">
            <a:avLst/>
          </a:prstGeom>
          <a:pattFill prst="dkUpDiag">
            <a:fgClr>
              <a:srgbClr val="873B86"/>
            </a:fgClr>
            <a:bgClr>
              <a:schemeClr val="bg1"/>
            </a:bgClr>
          </a:pattFill>
          <a:ln w="1270" cmpd="sng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ym typeface="+mn-ea"/>
            </a:endParaRPr>
          </a:p>
        </p:txBody>
      </p:sp>
      <p:sp>
        <p:nvSpPr>
          <p:cNvPr id="187" name="文本框 186"/>
          <p:cNvSpPr txBox="1"/>
          <p:nvPr>
            <p:custDataLst>
              <p:tags r:id="rId69"/>
            </p:custDataLst>
          </p:nvPr>
        </p:nvSpPr>
        <p:spPr>
          <a:xfrm>
            <a:off x="18183225" y="12532360"/>
            <a:ext cx="905510" cy="19500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卫生室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</a:t>
            </a:r>
            <a:r>
              <a:rPr lang="en-US" alt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幼儿园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养老服务站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综合文化活动室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游客服务中心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污水处理设施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垃圾收集点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移动基站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健身广场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8" name="文本框 267"/>
          <p:cNvSpPr txBox="1"/>
          <p:nvPr>
            <p:custDataLst>
              <p:tags r:id="rId70"/>
            </p:custDataLst>
          </p:nvPr>
        </p:nvSpPr>
        <p:spPr>
          <a:xfrm>
            <a:off x="19236055" y="12529980"/>
            <a:ext cx="824230" cy="1786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停车场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村民党群服务中心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公共厕所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物流配送点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便民农家店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金融电信服务点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微型消防站</a:t>
            </a:r>
            <a:endParaRPr lang="en-US" alt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名胜古迹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algn="l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村委会</a:t>
            </a:r>
            <a:endParaRPr lang="zh-CN" sz="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73" name="组合 272"/>
          <p:cNvGrpSpPr/>
          <p:nvPr/>
        </p:nvGrpSpPr>
        <p:grpSpPr>
          <a:xfrm>
            <a:off x="19039205" y="13971746"/>
            <a:ext cx="165735" cy="165735"/>
            <a:chOff x="19039205" y="13971746"/>
            <a:chExt cx="165735" cy="165735"/>
          </a:xfrm>
        </p:grpSpPr>
        <p:sp>
          <p:nvSpPr>
            <p:cNvPr id="269" name="椭圆 268"/>
            <p:cNvSpPr/>
            <p:nvPr>
              <p:custDataLst>
                <p:tags r:id="rId71"/>
              </p:custDataLst>
            </p:nvPr>
          </p:nvSpPr>
          <p:spPr>
            <a:xfrm>
              <a:off x="19039205" y="13971746"/>
              <a:ext cx="165735" cy="1657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2" name="组合 271"/>
            <p:cNvGrpSpPr/>
            <p:nvPr/>
          </p:nvGrpSpPr>
          <p:grpSpPr>
            <a:xfrm>
              <a:off x="19063711" y="13980935"/>
              <a:ext cx="126247" cy="130669"/>
              <a:chOff x="19859625" y="14137481"/>
              <a:chExt cx="96936" cy="128913"/>
            </a:xfrm>
            <a:solidFill>
              <a:schemeClr val="tx1"/>
            </a:solidFill>
          </p:grpSpPr>
          <p:sp>
            <p:nvSpPr>
              <p:cNvPr id="270" name="等腰三角形 269"/>
              <p:cNvSpPr/>
              <p:nvPr/>
            </p:nvSpPr>
            <p:spPr>
              <a:xfrm>
                <a:off x="19859625" y="14137481"/>
                <a:ext cx="57150" cy="12891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等腰三角形 270"/>
              <p:cNvSpPr/>
              <p:nvPr/>
            </p:nvSpPr>
            <p:spPr>
              <a:xfrm>
                <a:off x="19899411" y="14137481"/>
                <a:ext cx="57150" cy="12891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80" name="组合 279"/>
          <p:cNvGrpSpPr/>
          <p:nvPr/>
        </p:nvGrpSpPr>
        <p:grpSpPr>
          <a:xfrm>
            <a:off x="8739327" y="5608175"/>
            <a:ext cx="251267" cy="251267"/>
            <a:chOff x="7239997" y="4910284"/>
            <a:chExt cx="251267" cy="251267"/>
          </a:xfrm>
        </p:grpSpPr>
        <p:sp>
          <p:nvSpPr>
            <p:cNvPr id="276" name="椭圆 275"/>
            <p:cNvSpPr/>
            <p:nvPr>
              <p:custDataLst>
                <p:tags r:id="rId72"/>
              </p:custDataLst>
            </p:nvPr>
          </p:nvSpPr>
          <p:spPr>
            <a:xfrm>
              <a:off x="7239997" y="4910284"/>
              <a:ext cx="251267" cy="251267"/>
            </a:xfrm>
            <a:prstGeom prst="ellipse">
              <a:avLst/>
            </a:prstGeom>
            <a:solidFill>
              <a:srgbClr val="BFBFBF"/>
            </a:solidFill>
            <a:ln w="28575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7" name="组合 276"/>
            <p:cNvGrpSpPr/>
            <p:nvPr/>
          </p:nvGrpSpPr>
          <p:grpSpPr>
            <a:xfrm>
              <a:off x="7282800" y="4930700"/>
              <a:ext cx="165660" cy="171462"/>
              <a:chOff x="19859625" y="14137481"/>
              <a:chExt cx="96936" cy="128913"/>
            </a:xfrm>
            <a:solidFill>
              <a:srgbClr val="008000"/>
            </a:solidFill>
          </p:grpSpPr>
          <p:sp>
            <p:nvSpPr>
              <p:cNvPr id="278" name="等腰三角形 277"/>
              <p:cNvSpPr/>
              <p:nvPr/>
            </p:nvSpPr>
            <p:spPr>
              <a:xfrm>
                <a:off x="19859625" y="14137481"/>
                <a:ext cx="57150" cy="128913"/>
              </a:xfrm>
              <a:prstGeom prst="triangl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等腰三角形 278"/>
              <p:cNvSpPr/>
              <p:nvPr/>
            </p:nvSpPr>
            <p:spPr>
              <a:xfrm>
                <a:off x="19899411" y="14137481"/>
                <a:ext cx="57150" cy="128913"/>
              </a:xfrm>
              <a:prstGeom prst="triangl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81" name="文本框 280"/>
          <p:cNvSpPr txBox="1"/>
          <p:nvPr>
            <p:custDataLst>
              <p:tags r:id="rId73"/>
            </p:custDataLst>
          </p:nvPr>
        </p:nvSpPr>
        <p:spPr>
          <a:xfrm>
            <a:off x="4498309" y="6823686"/>
            <a:ext cx="1784951" cy="321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百花湖村</a:t>
            </a:r>
            <a:r>
              <a:rPr lang="zh-CN" sz="1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村委会</a:t>
            </a:r>
            <a:endParaRPr lang="zh-CN" sz="1600" b="1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2" name="等腰三角形 281"/>
          <p:cNvSpPr/>
          <p:nvPr/>
        </p:nvSpPr>
        <p:spPr>
          <a:xfrm>
            <a:off x="5213395" y="6562194"/>
            <a:ext cx="177390" cy="177390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文本框 282"/>
          <p:cNvSpPr txBox="1"/>
          <p:nvPr>
            <p:custDataLst>
              <p:tags r:id="rId74"/>
            </p:custDataLst>
          </p:nvPr>
        </p:nvSpPr>
        <p:spPr>
          <a:xfrm>
            <a:off x="8171063" y="5915321"/>
            <a:ext cx="1553453" cy="330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百花湖镇烈士陵园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5" name="文本框 284"/>
          <p:cNvSpPr txBox="1"/>
          <p:nvPr>
            <p:custDataLst>
              <p:tags r:id="rId75"/>
            </p:custDataLst>
          </p:nvPr>
        </p:nvSpPr>
        <p:spPr>
          <a:xfrm>
            <a:off x="9155603" y="14114022"/>
            <a:ext cx="1343755" cy="330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</a:t>
            </a:r>
            <a:endParaRPr lang="zh-CN" sz="140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6" name="文本框 285"/>
          <p:cNvSpPr txBox="1"/>
          <p:nvPr>
            <p:custDataLst>
              <p:tags r:id="rId76"/>
            </p:custDataLst>
          </p:nvPr>
        </p:nvSpPr>
        <p:spPr>
          <a:xfrm rot="21387161">
            <a:off x="9761378" y="10499742"/>
            <a:ext cx="1296709" cy="50834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altLang="en-US" sz="1200" b="1" spc="300">
                <a:effectLst>
                  <a:glow rad="63500">
                    <a:schemeClr val="bg1">
                      <a:alpha val="86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环湖小康路</a:t>
            </a:r>
            <a:endParaRPr lang="zh-CN" altLang="en-US" sz="1200" b="1" spc="300">
              <a:effectLst>
                <a:glow rad="63500">
                  <a:schemeClr val="bg1">
                    <a:alpha val="86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7" name="文本框 286"/>
          <p:cNvSpPr txBox="1"/>
          <p:nvPr>
            <p:custDataLst>
              <p:tags r:id="rId77"/>
            </p:custDataLst>
          </p:nvPr>
        </p:nvSpPr>
        <p:spPr>
          <a:xfrm rot="1105893">
            <a:off x="7345129" y="3165581"/>
            <a:ext cx="1296709" cy="50834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 spc="300">
                <a:effectLst>
                  <a:glow rad="63500">
                    <a:schemeClr val="bg1">
                      <a:alpha val="86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 湖 路</a:t>
            </a:r>
            <a:endParaRPr lang="zh-CN" altLang="en-US" sz="1200" b="1" spc="300">
              <a:effectLst>
                <a:glow rad="63500">
                  <a:schemeClr val="bg1">
                    <a:alpha val="86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8" name="任意多边形: 形状 287"/>
          <p:cNvSpPr/>
          <p:nvPr/>
        </p:nvSpPr>
        <p:spPr>
          <a:xfrm>
            <a:off x="10015220" y="4909820"/>
            <a:ext cx="4475480" cy="1032607"/>
          </a:xfrm>
          <a:custGeom>
            <a:avLst/>
            <a:gdLst>
              <a:gd name="connsiteX0" fmla="*/ 0 w 4368800"/>
              <a:gd name="connsiteY0" fmla="*/ 0 h 1078327"/>
              <a:gd name="connsiteX1" fmla="*/ 850900 w 4368800"/>
              <a:gd name="connsiteY1" fmla="*/ 609600 h 1078327"/>
              <a:gd name="connsiteX2" fmla="*/ 2197100 w 4368800"/>
              <a:gd name="connsiteY2" fmla="*/ 1066800 h 1078327"/>
              <a:gd name="connsiteX3" fmla="*/ 3340100 w 4368800"/>
              <a:gd name="connsiteY3" fmla="*/ 889000 h 1078327"/>
              <a:gd name="connsiteX4" fmla="*/ 4368800 w 4368800"/>
              <a:gd name="connsiteY4" fmla="*/ 330200 h 1078327"/>
              <a:gd name="connsiteX0-1" fmla="*/ 0 w 4445000"/>
              <a:gd name="connsiteY0-2" fmla="*/ 0 h 971647"/>
              <a:gd name="connsiteX1-3" fmla="*/ 927100 w 4445000"/>
              <a:gd name="connsiteY1-4" fmla="*/ 502920 h 971647"/>
              <a:gd name="connsiteX2-5" fmla="*/ 2273300 w 4445000"/>
              <a:gd name="connsiteY2-6" fmla="*/ 960120 h 971647"/>
              <a:gd name="connsiteX3-7" fmla="*/ 3416300 w 4445000"/>
              <a:gd name="connsiteY3-8" fmla="*/ 782320 h 971647"/>
              <a:gd name="connsiteX4-9" fmla="*/ 4445000 w 4445000"/>
              <a:gd name="connsiteY4-10" fmla="*/ 223520 h 971647"/>
              <a:gd name="connsiteX0-11" fmla="*/ 0 w 4406900"/>
              <a:gd name="connsiteY0-12" fmla="*/ 0 h 994507"/>
              <a:gd name="connsiteX1-13" fmla="*/ 889000 w 4406900"/>
              <a:gd name="connsiteY1-14" fmla="*/ 525780 h 994507"/>
              <a:gd name="connsiteX2-15" fmla="*/ 2235200 w 4406900"/>
              <a:gd name="connsiteY2-16" fmla="*/ 982980 h 994507"/>
              <a:gd name="connsiteX3-17" fmla="*/ 3378200 w 4406900"/>
              <a:gd name="connsiteY3-18" fmla="*/ 805180 h 994507"/>
              <a:gd name="connsiteX4-19" fmla="*/ 4406900 w 4406900"/>
              <a:gd name="connsiteY4-20" fmla="*/ 246380 h 994507"/>
              <a:gd name="connsiteX0-21" fmla="*/ 0 w 4475480"/>
              <a:gd name="connsiteY0-22" fmla="*/ 0 h 1032607"/>
              <a:gd name="connsiteX1-23" fmla="*/ 957580 w 4475480"/>
              <a:gd name="connsiteY1-24" fmla="*/ 563880 h 1032607"/>
              <a:gd name="connsiteX2-25" fmla="*/ 2303780 w 4475480"/>
              <a:gd name="connsiteY2-26" fmla="*/ 1021080 h 1032607"/>
              <a:gd name="connsiteX3-27" fmla="*/ 3446780 w 4475480"/>
              <a:gd name="connsiteY3-28" fmla="*/ 843280 h 1032607"/>
              <a:gd name="connsiteX4-29" fmla="*/ 4475480 w 4475480"/>
              <a:gd name="connsiteY4-30" fmla="*/ 284480 h 10326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75480" h="1032607">
                <a:moveTo>
                  <a:pt x="0" y="0"/>
                </a:moveTo>
                <a:cubicBezTo>
                  <a:pt x="242358" y="215900"/>
                  <a:pt x="573617" y="393700"/>
                  <a:pt x="957580" y="563880"/>
                </a:cubicBezTo>
                <a:cubicBezTo>
                  <a:pt x="1341543" y="734060"/>
                  <a:pt x="1888913" y="974513"/>
                  <a:pt x="2303780" y="1021080"/>
                </a:cubicBezTo>
                <a:cubicBezTo>
                  <a:pt x="2718647" y="1067647"/>
                  <a:pt x="3084830" y="966047"/>
                  <a:pt x="3446780" y="843280"/>
                </a:cubicBezTo>
                <a:cubicBezTo>
                  <a:pt x="3808730" y="720513"/>
                  <a:pt x="4142105" y="502496"/>
                  <a:pt x="4475480" y="284480"/>
                </a:cubicBezTo>
              </a:path>
            </a:pathLst>
          </a:custGeom>
          <a:noFill/>
          <a:ln w="254000">
            <a:solidFill>
              <a:srgbClr val="F8F8F8">
                <a:alpha val="6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0" name="虚尾箭头 272"/>
          <p:cNvSpPr/>
          <p:nvPr/>
        </p:nvSpPr>
        <p:spPr>
          <a:xfrm rot="20255811">
            <a:off x="13771063" y="5407417"/>
            <a:ext cx="298450" cy="36893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291" name="文本框 290"/>
          <p:cNvSpPr txBox="1"/>
          <p:nvPr>
            <p:custDataLst>
              <p:tags r:id="rId78"/>
            </p:custDataLst>
          </p:nvPr>
        </p:nvSpPr>
        <p:spPr>
          <a:xfrm rot="20504697">
            <a:off x="12929669" y="5630030"/>
            <a:ext cx="923276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至朱昌镇</a:t>
            </a:r>
            <a:endParaRPr lang="zh-CN" altLang="en-US" sz="140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4" name="虚尾箭头 272"/>
          <p:cNvSpPr/>
          <p:nvPr/>
        </p:nvSpPr>
        <p:spPr>
          <a:xfrm rot="18808443">
            <a:off x="13993766" y="6883975"/>
            <a:ext cx="298450" cy="36893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295" name="文本框 294"/>
          <p:cNvSpPr txBox="1"/>
          <p:nvPr>
            <p:custDataLst>
              <p:tags r:id="rId79"/>
            </p:custDataLst>
          </p:nvPr>
        </p:nvSpPr>
        <p:spPr>
          <a:xfrm rot="2340190">
            <a:off x="13567021" y="7202993"/>
            <a:ext cx="923276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至朱昌镇</a:t>
            </a:r>
            <a:endParaRPr lang="zh-CN" altLang="en-US" sz="140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6" name="虚尾箭头 272"/>
          <p:cNvSpPr/>
          <p:nvPr/>
        </p:nvSpPr>
        <p:spPr>
          <a:xfrm rot="8876003">
            <a:off x="594440" y="10511194"/>
            <a:ext cx="298450" cy="36893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297" name="文本框 296"/>
          <p:cNvSpPr txBox="1"/>
          <p:nvPr>
            <p:custDataLst>
              <p:tags r:id="rId80"/>
            </p:custDataLst>
          </p:nvPr>
        </p:nvSpPr>
        <p:spPr>
          <a:xfrm rot="3684323">
            <a:off x="610480" y="10461077"/>
            <a:ext cx="923276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至九龙山</a:t>
            </a:r>
            <a:endParaRPr lang="zh-CN" altLang="en-US" sz="140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8" name="文本框 297"/>
          <p:cNvSpPr txBox="1"/>
          <p:nvPr>
            <p:custDataLst>
              <p:tags r:id="rId81"/>
            </p:custDataLst>
          </p:nvPr>
        </p:nvSpPr>
        <p:spPr>
          <a:xfrm rot="20705160">
            <a:off x="4212904" y="7925023"/>
            <a:ext cx="1296709" cy="50834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altLang="en-US" sz="1200" b="1">
                <a:effectLst>
                  <a:glow rad="63500">
                    <a:schemeClr val="bg1">
                      <a:alpha val="86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环湖小康路</a:t>
            </a:r>
            <a:endParaRPr lang="zh-CN" altLang="en-US" sz="1200" b="1">
              <a:effectLst>
                <a:glow rad="63500">
                  <a:schemeClr val="bg1">
                    <a:alpha val="86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1" name="文本框 300"/>
          <p:cNvSpPr txBox="1"/>
          <p:nvPr>
            <p:custDataLst>
              <p:tags r:id="rId82"/>
            </p:custDataLst>
          </p:nvPr>
        </p:nvSpPr>
        <p:spPr>
          <a:xfrm>
            <a:off x="4206428" y="7501702"/>
            <a:ext cx="1113058" cy="3365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镇卫生院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4" name="文本框 303"/>
          <p:cNvSpPr txBox="1"/>
          <p:nvPr>
            <p:custDataLst>
              <p:tags r:id="rId83"/>
            </p:custDataLst>
          </p:nvPr>
        </p:nvSpPr>
        <p:spPr>
          <a:xfrm>
            <a:off x="4032170" y="8507039"/>
            <a:ext cx="1553453" cy="3365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镇污水处理厂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6" name="文本框 305"/>
          <p:cNvSpPr txBox="1"/>
          <p:nvPr>
            <p:custDataLst>
              <p:tags r:id="rId84"/>
            </p:custDataLst>
          </p:nvPr>
        </p:nvSpPr>
        <p:spPr>
          <a:xfrm>
            <a:off x="5466714" y="12060064"/>
            <a:ext cx="2089778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0070C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百花湖风景名胜二级保护区</a:t>
            </a:r>
            <a:endParaRPr lang="zh-CN" altLang="en-US" sz="1200" b="1">
              <a:solidFill>
                <a:srgbClr val="0070C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10" name="直接连接符 309"/>
          <p:cNvCxnSpPr/>
          <p:nvPr/>
        </p:nvCxnSpPr>
        <p:spPr>
          <a:xfrm>
            <a:off x="5555865" y="12287398"/>
            <a:ext cx="284239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3" name="文本框 312"/>
          <p:cNvSpPr txBox="1"/>
          <p:nvPr>
            <p:custDataLst>
              <p:tags r:id="rId85"/>
            </p:custDataLst>
          </p:nvPr>
        </p:nvSpPr>
        <p:spPr>
          <a:xfrm>
            <a:off x="5816200" y="13662944"/>
            <a:ext cx="2089778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0070C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百花湖风景名胜一级保护区</a:t>
            </a:r>
            <a:endParaRPr lang="zh-CN" altLang="en-US" sz="1200" b="1">
              <a:solidFill>
                <a:srgbClr val="0070C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14" name="直接连接符 313"/>
          <p:cNvCxnSpPr/>
          <p:nvPr/>
        </p:nvCxnSpPr>
        <p:spPr>
          <a:xfrm>
            <a:off x="5849257" y="13904358"/>
            <a:ext cx="289007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5" name="直接连接符 314"/>
          <p:cNvCxnSpPr/>
          <p:nvPr/>
        </p:nvCxnSpPr>
        <p:spPr>
          <a:xfrm flipH="1">
            <a:off x="11291176" y="12189858"/>
            <a:ext cx="2891549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7" name="文本框 316"/>
          <p:cNvSpPr txBox="1"/>
          <p:nvPr>
            <p:custDataLst>
              <p:tags r:id="rId86"/>
            </p:custDataLst>
          </p:nvPr>
        </p:nvSpPr>
        <p:spPr>
          <a:xfrm>
            <a:off x="12437261" y="11932572"/>
            <a:ext cx="2089778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0070C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百花湖水源二级保护区</a:t>
            </a:r>
            <a:endParaRPr lang="zh-CN" altLang="en-US" sz="1200" b="1">
              <a:solidFill>
                <a:srgbClr val="0070C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9" name="文本框 318"/>
          <p:cNvSpPr txBox="1"/>
          <p:nvPr>
            <p:custDataLst>
              <p:tags r:id="rId87"/>
            </p:custDataLst>
          </p:nvPr>
        </p:nvSpPr>
        <p:spPr>
          <a:xfrm>
            <a:off x="2810259" y="9448342"/>
            <a:ext cx="1553453" cy="3365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地灾风险点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2" name="文本框 331"/>
          <p:cNvSpPr txBox="1"/>
          <p:nvPr>
            <p:custDataLst>
              <p:tags r:id="rId88"/>
            </p:custDataLst>
          </p:nvPr>
        </p:nvSpPr>
        <p:spPr>
          <a:xfrm>
            <a:off x="11677557" y="6255658"/>
            <a:ext cx="2760078" cy="38998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1-1 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新增集中建房点（城镇开发边界内，含健身广场），用地</a:t>
            </a: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9061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㎡</a:t>
            </a:r>
            <a:endParaRPr lang="en-US" altLang="zh-CN" sz="140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33" name="连接符: 肘形 332"/>
          <p:cNvCxnSpPr/>
          <p:nvPr/>
        </p:nvCxnSpPr>
        <p:spPr>
          <a:xfrm rot="10800000" flipV="1">
            <a:off x="8171063" y="6679584"/>
            <a:ext cx="5964704" cy="6510"/>
          </a:xfrm>
          <a:prstGeom prst="bentConnector3">
            <a:avLst>
              <a:gd name="adj1" fmla="val 50000"/>
            </a:avLst>
          </a:prstGeom>
          <a:ln w="17780" cap="flat" cmpd="sng" algn="ctr">
            <a:solidFill>
              <a:schemeClr val="dk1"/>
            </a:solidFill>
            <a:prstDash val="sysDash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6" name="椭圆 355"/>
          <p:cNvSpPr/>
          <p:nvPr>
            <p:custDataLst>
              <p:tags r:id="rId89"/>
            </p:custDataLst>
          </p:nvPr>
        </p:nvSpPr>
        <p:spPr>
          <a:xfrm>
            <a:off x="7002189" y="4857935"/>
            <a:ext cx="248193" cy="248048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厕</a:t>
            </a:r>
            <a:endParaRPr lang="en-US" altLang="zh-CN" sz="1100" b="1">
              <a:solidFill>
                <a:srgbClr val="2C35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62" name="椭圆 361"/>
          <p:cNvSpPr/>
          <p:nvPr>
            <p:custDataLst>
              <p:tags r:id="rId90"/>
            </p:custDataLst>
          </p:nvPr>
        </p:nvSpPr>
        <p:spPr>
          <a:xfrm>
            <a:off x="7993483" y="6756959"/>
            <a:ext cx="248193" cy="24804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</a:t>
            </a:r>
            <a:endParaRPr lang="en-US" altLang="zh-CN" sz="1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75" name="连接符: 肘形 374"/>
          <p:cNvCxnSpPr/>
          <p:nvPr/>
        </p:nvCxnSpPr>
        <p:spPr>
          <a:xfrm>
            <a:off x="320040" y="8557776"/>
            <a:ext cx="5064922" cy="742319"/>
          </a:xfrm>
          <a:prstGeom prst="bentConnector3">
            <a:avLst>
              <a:gd name="adj1" fmla="val 62487"/>
            </a:avLst>
          </a:prstGeom>
          <a:ln w="17780" cap="flat" cmpd="sng" algn="ctr">
            <a:solidFill>
              <a:schemeClr val="dk1"/>
            </a:solidFill>
            <a:prstDash val="sysDash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8" name="文本框 377"/>
          <p:cNvSpPr txBox="1"/>
          <p:nvPr>
            <p:custDataLst>
              <p:tags r:id="rId91"/>
            </p:custDataLst>
          </p:nvPr>
        </p:nvSpPr>
        <p:spPr>
          <a:xfrm>
            <a:off x="415373" y="7918688"/>
            <a:ext cx="3029197" cy="622567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1-2 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新增集中建房点（含健身广场、文化活动室、停车场、公厕、物流配送点），用地</a:t>
            </a: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6957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㎡</a:t>
            </a:r>
            <a:endParaRPr lang="en-US" altLang="zh-CN" sz="140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83" name="文本框 382"/>
          <p:cNvSpPr txBox="1"/>
          <p:nvPr>
            <p:custDataLst>
              <p:tags r:id="rId92"/>
            </p:custDataLst>
          </p:nvPr>
        </p:nvSpPr>
        <p:spPr>
          <a:xfrm>
            <a:off x="11592025" y="8177155"/>
            <a:ext cx="2824376" cy="205328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2-1 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新增集体经营性用地，</a:t>
            </a: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7918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㎡</a:t>
            </a:r>
            <a:endParaRPr lang="en-US" altLang="zh-CN" sz="140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84" name="连接符: 肘形 383"/>
          <p:cNvCxnSpPr/>
          <p:nvPr/>
        </p:nvCxnSpPr>
        <p:spPr>
          <a:xfrm rot="10800000" flipV="1">
            <a:off x="6895781" y="8401533"/>
            <a:ext cx="7283573" cy="1256514"/>
          </a:xfrm>
          <a:prstGeom prst="bentConnector3">
            <a:avLst>
              <a:gd name="adj1" fmla="val 100217"/>
            </a:avLst>
          </a:prstGeom>
          <a:ln w="17780" cap="flat" cmpd="sng" algn="ctr">
            <a:solidFill>
              <a:schemeClr val="dk1"/>
            </a:solidFill>
            <a:prstDash val="sysDash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7" name="连接符: 肘形 386"/>
          <p:cNvCxnSpPr/>
          <p:nvPr/>
        </p:nvCxnSpPr>
        <p:spPr>
          <a:xfrm>
            <a:off x="323850" y="9220225"/>
            <a:ext cx="4972050" cy="927075"/>
          </a:xfrm>
          <a:prstGeom prst="bentConnector3">
            <a:avLst>
              <a:gd name="adj1" fmla="val 50000"/>
            </a:avLst>
          </a:prstGeom>
          <a:ln w="17780" cap="flat" cmpd="sng" algn="ctr">
            <a:solidFill>
              <a:schemeClr val="dk1"/>
            </a:solidFill>
            <a:prstDash val="sysDash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8" name="文本框 387"/>
          <p:cNvSpPr txBox="1"/>
          <p:nvPr>
            <p:custDataLst>
              <p:tags r:id="rId93"/>
            </p:custDataLst>
          </p:nvPr>
        </p:nvSpPr>
        <p:spPr>
          <a:xfrm>
            <a:off x="415373" y="8964359"/>
            <a:ext cx="2287677" cy="235368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3-1 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新增提水站，用地</a:t>
            </a:r>
            <a:r>
              <a:rPr lang="en-US" altLang="zh-CN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238</a:t>
            </a:r>
            <a:r>
              <a:rPr lang="zh-CN" altLang="en-US" sz="140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㎡</a:t>
            </a:r>
            <a:endParaRPr lang="en-US" altLang="zh-CN" sz="140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635480" y="4584749"/>
            <a:ext cx="6600825" cy="39828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266700" algn="ctr">
              <a:lnSpc>
                <a:spcPct val="100000"/>
              </a:lnSpc>
              <a:buClrTx/>
              <a:buSzTx/>
              <a:buFontTx/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管控单元</a:t>
            </a: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规划说明</a:t>
            </a:r>
            <a:endParaRPr 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  <a:spcBef>
                <a:spcPts val="600"/>
              </a:spcBef>
            </a:pPr>
            <a:r>
              <a:rPr lang="zh-CN" altLang="en-US" sz="1100" b="1">
                <a:latin typeface="微软雅黑" panose="020B0503020204020204" pitchFamily="34" charset="-122"/>
                <a:ea typeface="微软雅黑" panose="020B0503020204020204" pitchFamily="34" charset="-122"/>
              </a:rPr>
              <a:t>一、建设管控</a:t>
            </a:r>
            <a:endParaRPr lang="zh-CN" altLang="en-US" sz="11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建筑</a:t>
            </a: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间距应符合国家相关规范要求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宅基地：村民住宅</a:t>
            </a: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鼓励选用住建部门提供的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贵阳市观山湖区新农村住宅通用图集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《贵州省农村村民住宅建设通用图集》建设。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坚持“一户一宅”，坚持先批后建，严格按照批准面积和建房标准建设，不得占用永久基本农田和生态保护红线。宅基地涉及占用耕地的，宅基地面积最高不超过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170 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平方米；宅基地不涉及占用耕地的，宅基地面积最高不超过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200 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平方米。住宅占地面积不超过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平方米，</a:t>
            </a: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 每户建筑面积应控制在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240</a:t>
            </a: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平方米以内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，总层数不超过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层，首层层高原则上不超过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3.6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米，其他层高原则不超过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米。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产业用地：</a:t>
            </a: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商业用地容积率≤ 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，建筑限高≤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公共服务设施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和基础设施：</a:t>
            </a: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用地容积率≤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，建筑限高≤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点状供地项目根据实际情况可参照执行上述用地控制指标。</a:t>
            </a:r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1100" b="1">
                <a:latin typeface="微软雅黑" panose="020B0503020204020204" pitchFamily="34" charset="-122"/>
                <a:ea typeface="微软雅黑" panose="020B0503020204020204" pitchFamily="34" charset="-122"/>
              </a:rPr>
              <a:t>二、建设避让</a:t>
            </a:r>
            <a:endParaRPr lang="zh-CN" altLang="en-US" sz="11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</a:pPr>
            <a:r>
              <a:rPr 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交通设施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：规划新增、改扩建建筑退让高速公路不少于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30 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米，国道不少于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20 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米，省道不少于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15 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米，县道不少于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10 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米，乡道不少于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米。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>
              <a:lnSpc>
                <a:spcPct val="120000"/>
              </a:lnSpc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高压走廊：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500KV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高压走廊沿线两侧共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米防护距离。</a:t>
            </a:r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l"/>
            <a:endParaRPr lang="en-US" altLang="zh-CN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4920859" y="2269093"/>
            <a:ext cx="2516241" cy="1965629"/>
            <a:chOff x="15183355" y="2629336"/>
            <a:chExt cx="2516241" cy="1965629"/>
          </a:xfrm>
        </p:grpSpPr>
        <p:grpSp>
          <p:nvGrpSpPr>
            <p:cNvPr id="30" name="组合 29"/>
            <p:cNvGrpSpPr/>
            <p:nvPr/>
          </p:nvGrpSpPr>
          <p:grpSpPr>
            <a:xfrm>
              <a:off x="15183355" y="2629336"/>
              <a:ext cx="2516241" cy="1965629"/>
              <a:chOff x="15550713" y="1737670"/>
              <a:chExt cx="2568696" cy="2006614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15550713" y="3461509"/>
                <a:ext cx="363645" cy="282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0</a:t>
                </a:r>
                <a:endParaRPr lang="en-US" altLang="zh-CN" sz="1200" b="1" dirty="0"/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16162692" y="1737670"/>
                <a:ext cx="1956717" cy="2001602"/>
                <a:chOff x="16162692" y="1737670"/>
                <a:chExt cx="1956717" cy="2001602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 rotWithShape="1">
                <a:blip r:embed="rId94"/>
                <a:srcRect b="4498"/>
                <a:stretch>
                  <a:fillRect/>
                </a:stretch>
              </p:blipFill>
              <p:spPr>
                <a:xfrm>
                  <a:off x="16162692" y="1737670"/>
                  <a:ext cx="880644" cy="1452088"/>
                </a:xfrm>
                <a:prstGeom prst="rect">
                  <a:avLst/>
                </a:prstGeom>
              </p:spPr>
            </p:pic>
            <p:sp>
              <p:nvSpPr>
                <p:cNvPr id="45" name="文本框 44"/>
                <p:cNvSpPr txBox="1"/>
                <p:nvPr/>
              </p:nvSpPr>
              <p:spPr>
                <a:xfrm>
                  <a:off x="17546157" y="3456497"/>
                  <a:ext cx="573252" cy="282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b="1"/>
                    <a:t>M</a:t>
                  </a:r>
                  <a:endParaRPr lang="en-US" altLang="zh-CN" sz="1200" b="1" dirty="0"/>
                </a:p>
              </p:txBody>
            </p:sp>
          </p:grpSp>
          <p:sp>
            <p:nvSpPr>
              <p:cNvPr id="41" name="文本框 40"/>
              <p:cNvSpPr txBox="1"/>
              <p:nvPr/>
            </p:nvSpPr>
            <p:spPr>
              <a:xfrm>
                <a:off x="15698168" y="3185682"/>
                <a:ext cx="530236" cy="282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/>
                  <a:t>100</a:t>
                </a:r>
                <a:endParaRPr lang="en-US" altLang="zh-CN" sz="1200" b="1" dirty="0"/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5910845" y="3458272"/>
                <a:ext cx="530236" cy="282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/>
                  <a:t>200</a:t>
                </a:r>
                <a:endParaRPr lang="en-US" altLang="zh-CN" sz="1200" b="1" dirty="0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5313459" y="4048197"/>
              <a:ext cx="2016540" cy="543598"/>
              <a:chOff x="15313459" y="4048197"/>
              <a:chExt cx="2016540" cy="543598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 rotWithShape="1">
              <a:blip r:embed="rId9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4" t="7286" r="90761" b="92089"/>
              <a:stretch>
                <a:fillRect/>
              </a:stretch>
            </p:blipFill>
            <p:spPr>
              <a:xfrm>
                <a:off x="15313459" y="4285109"/>
                <a:ext cx="850809" cy="65194"/>
              </a:xfrm>
              <a:prstGeom prst="rect">
                <a:avLst/>
              </a:prstGeom>
            </p:spPr>
          </p:pic>
          <p:cxnSp>
            <p:nvCxnSpPr>
              <p:cNvPr id="35" name="直接连接符 34"/>
              <p:cNvCxnSpPr/>
              <p:nvPr/>
            </p:nvCxnSpPr>
            <p:spPr>
              <a:xfrm>
                <a:off x="16161887" y="4347922"/>
                <a:ext cx="1032858" cy="0"/>
              </a:xfrm>
              <a:prstGeom prst="line">
                <a:avLst/>
              </a:prstGeom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7194745" y="4305300"/>
                <a:ext cx="0" cy="45244"/>
              </a:xfrm>
              <a:prstGeom prst="line">
                <a:avLst/>
              </a:prstGeom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文本框 36"/>
              <p:cNvSpPr txBox="1"/>
              <p:nvPr/>
            </p:nvSpPr>
            <p:spPr>
              <a:xfrm>
                <a:off x="15948883" y="4048197"/>
                <a:ext cx="5194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/>
                  <a:t>400</a:t>
                </a:r>
                <a:endParaRPr lang="en-US" altLang="zh-CN" sz="1200" b="1" dirty="0"/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16810591" y="4314796"/>
                <a:ext cx="5194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/>
                  <a:t>1000</a:t>
                </a:r>
                <a:endParaRPr lang="en-US" altLang="zh-CN" sz="1200" b="1" dirty="0"/>
              </a:p>
            </p:txBody>
          </p:sp>
        </p:grpSp>
      </p:grpSp>
      <p:sp>
        <p:nvSpPr>
          <p:cNvPr id="46" name="矩形 45"/>
          <p:cNvSpPr/>
          <p:nvPr>
            <p:custDataLst>
              <p:tags r:id="rId96"/>
            </p:custDataLst>
          </p:nvPr>
        </p:nvSpPr>
        <p:spPr>
          <a:xfrm>
            <a:off x="14629765" y="1603377"/>
            <a:ext cx="6608445" cy="265429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4629765" y="1603376"/>
            <a:ext cx="2804795" cy="265429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8" name="矩形 47"/>
          <p:cNvSpPr/>
          <p:nvPr>
            <p:custDataLst>
              <p:tags r:id="rId97"/>
            </p:custDataLst>
          </p:nvPr>
        </p:nvSpPr>
        <p:spPr>
          <a:xfrm>
            <a:off x="14630400" y="1609090"/>
            <a:ext cx="2803525" cy="4851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指北针与比例尺</a:t>
            </a:r>
            <a:endParaRPr lang="zh-CN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9" name="矩形 48"/>
          <p:cNvSpPr/>
          <p:nvPr>
            <p:custDataLst>
              <p:tags r:id="rId98"/>
            </p:custDataLst>
          </p:nvPr>
        </p:nvSpPr>
        <p:spPr>
          <a:xfrm>
            <a:off x="17434560" y="1603375"/>
            <a:ext cx="3801745" cy="4851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管控单元分布</a:t>
            </a:r>
            <a:endParaRPr lang="zh-CN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14635480" y="2093595"/>
            <a:ext cx="6607810" cy="0"/>
          </a:xfrm>
          <a:prstGeom prst="lin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9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2"/>
          <a:stretch>
            <a:fillRect/>
          </a:stretch>
        </p:blipFill>
        <p:spPr>
          <a:xfrm>
            <a:off x="17783485" y="1764985"/>
            <a:ext cx="3338803" cy="2538106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18050827" y="3045436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BHH01-</a:t>
            </a:r>
            <a:r>
              <a:rPr lang="zh-CN" altLang="en-US" sz="1600" b="1"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上中下街、高笋塘组</a:t>
            </a:r>
            <a:endParaRPr lang="zh-CN" altLang="en-US" sz="1600" b="1"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8" name="文本框 67"/>
          <p:cNvSpPr txBox="1"/>
          <p:nvPr>
            <p:custDataLst>
              <p:tags r:id="rId100"/>
            </p:custDataLst>
          </p:nvPr>
        </p:nvSpPr>
        <p:spPr>
          <a:xfrm>
            <a:off x="5337492" y="12451814"/>
            <a:ext cx="1215708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0070C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生态保护红线</a:t>
            </a:r>
            <a:endParaRPr lang="zh-CN" altLang="en-US" sz="1200" b="1">
              <a:solidFill>
                <a:srgbClr val="0070C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5341257" y="12679148"/>
            <a:ext cx="220506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>
            <p:custDataLst>
              <p:tags r:id="rId101"/>
            </p:custDataLst>
          </p:nvPr>
        </p:nvSpPr>
        <p:spPr>
          <a:xfrm>
            <a:off x="5148119" y="11163627"/>
            <a:ext cx="1476447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0070C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三调最高水位线</a:t>
            </a:r>
            <a:endParaRPr lang="zh-CN" altLang="en-US" sz="1200" b="1">
              <a:solidFill>
                <a:srgbClr val="0070C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74" name="直接连接符 73"/>
          <p:cNvCxnSpPr/>
          <p:nvPr/>
        </p:nvCxnSpPr>
        <p:spPr>
          <a:xfrm>
            <a:off x="5151884" y="11390961"/>
            <a:ext cx="220506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7" name="文本框 76"/>
          <p:cNvSpPr txBox="1"/>
          <p:nvPr>
            <p:custDataLst>
              <p:tags r:id="rId102"/>
            </p:custDataLst>
          </p:nvPr>
        </p:nvSpPr>
        <p:spPr>
          <a:xfrm>
            <a:off x="9264514" y="4571308"/>
            <a:ext cx="1476447" cy="2401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>
                <a:solidFill>
                  <a:srgbClr val="C00000"/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城镇开发边界</a:t>
            </a:r>
            <a:endParaRPr lang="zh-CN" altLang="en-US" sz="1200" b="1">
              <a:solidFill>
                <a:srgbClr val="C00000"/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80" name="直接连接符 79"/>
          <p:cNvCxnSpPr/>
          <p:nvPr/>
        </p:nvCxnSpPr>
        <p:spPr>
          <a:xfrm flipH="1">
            <a:off x="8607420" y="4832321"/>
            <a:ext cx="207963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103"/>
            </p:custDataLst>
          </p:nvPr>
        </p:nvSpPr>
        <p:spPr>
          <a:xfrm>
            <a:off x="5913838" y="7334444"/>
            <a:ext cx="3825641" cy="366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000" b="1"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BHH01-</a:t>
            </a:r>
            <a:r>
              <a:rPr lang="zh-CN" altLang="en-US" sz="2000" b="1"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上中下街、高笋塘组</a:t>
            </a:r>
            <a:endParaRPr lang="zh-CN" altLang="en-US" sz="2000" b="1"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任意多边形: 形状 21"/>
          <p:cNvSpPr/>
          <p:nvPr/>
        </p:nvSpPr>
        <p:spPr>
          <a:xfrm>
            <a:off x="2285999" y="1663699"/>
            <a:ext cx="4349115" cy="1385226"/>
          </a:xfrm>
          <a:custGeom>
            <a:avLst/>
            <a:gdLst>
              <a:gd name="connsiteX0" fmla="*/ 4076700 w 4076700"/>
              <a:gd name="connsiteY0" fmla="*/ 1282700 h 1384424"/>
              <a:gd name="connsiteX1" fmla="*/ 2819400 w 4076700"/>
              <a:gd name="connsiteY1" fmla="*/ 1282700 h 1384424"/>
              <a:gd name="connsiteX2" fmla="*/ 1892300 w 4076700"/>
              <a:gd name="connsiteY2" fmla="*/ 1371600 h 1384424"/>
              <a:gd name="connsiteX3" fmla="*/ 1092200 w 4076700"/>
              <a:gd name="connsiteY3" fmla="*/ 965200 h 1384424"/>
              <a:gd name="connsiteX4" fmla="*/ 0 w 4076700"/>
              <a:gd name="connsiteY4" fmla="*/ 0 h 1384424"/>
              <a:gd name="connsiteX0-1" fmla="*/ 4358640 w 4358640"/>
              <a:gd name="connsiteY0-2" fmla="*/ 1305560 h 1384153"/>
              <a:gd name="connsiteX1-3" fmla="*/ 2819400 w 4358640"/>
              <a:gd name="connsiteY1-4" fmla="*/ 1282700 h 1384153"/>
              <a:gd name="connsiteX2-5" fmla="*/ 1892300 w 4358640"/>
              <a:gd name="connsiteY2-6" fmla="*/ 1371600 h 1384153"/>
              <a:gd name="connsiteX3-7" fmla="*/ 1092200 w 4358640"/>
              <a:gd name="connsiteY3-8" fmla="*/ 965200 h 1384153"/>
              <a:gd name="connsiteX4-9" fmla="*/ 0 w 4358640"/>
              <a:gd name="connsiteY4-10" fmla="*/ 0 h 1384153"/>
              <a:gd name="connsiteX0-11" fmla="*/ 4349115 w 4349115"/>
              <a:gd name="connsiteY0-12" fmla="*/ 1310323 h 1384098"/>
              <a:gd name="connsiteX1-13" fmla="*/ 2819400 w 4349115"/>
              <a:gd name="connsiteY1-14" fmla="*/ 1282700 h 1384098"/>
              <a:gd name="connsiteX2-15" fmla="*/ 1892300 w 4349115"/>
              <a:gd name="connsiteY2-16" fmla="*/ 1371600 h 1384098"/>
              <a:gd name="connsiteX3-17" fmla="*/ 1092200 w 4349115"/>
              <a:gd name="connsiteY3-18" fmla="*/ 965200 h 1384098"/>
              <a:gd name="connsiteX4-19" fmla="*/ 0 w 4349115"/>
              <a:gd name="connsiteY4-20" fmla="*/ 0 h 1384098"/>
              <a:gd name="connsiteX0-21" fmla="*/ 4349115 w 4349115"/>
              <a:gd name="connsiteY0-22" fmla="*/ 1310323 h 1384098"/>
              <a:gd name="connsiteX1-23" fmla="*/ 2819400 w 4349115"/>
              <a:gd name="connsiteY1-24" fmla="*/ 1282700 h 1384098"/>
              <a:gd name="connsiteX2-25" fmla="*/ 1892300 w 4349115"/>
              <a:gd name="connsiteY2-26" fmla="*/ 1371600 h 1384098"/>
              <a:gd name="connsiteX3-27" fmla="*/ 1092200 w 4349115"/>
              <a:gd name="connsiteY3-28" fmla="*/ 965200 h 1384098"/>
              <a:gd name="connsiteX4-29" fmla="*/ 0 w 4349115"/>
              <a:gd name="connsiteY4-30" fmla="*/ 0 h 1384098"/>
              <a:gd name="connsiteX0-31" fmla="*/ 4349115 w 4349115"/>
              <a:gd name="connsiteY0-32" fmla="*/ 1310323 h 1384098"/>
              <a:gd name="connsiteX1-33" fmla="*/ 2819400 w 4349115"/>
              <a:gd name="connsiteY1-34" fmla="*/ 1282700 h 1384098"/>
              <a:gd name="connsiteX2-35" fmla="*/ 1892300 w 4349115"/>
              <a:gd name="connsiteY2-36" fmla="*/ 1371600 h 1384098"/>
              <a:gd name="connsiteX3-37" fmla="*/ 1092200 w 4349115"/>
              <a:gd name="connsiteY3-38" fmla="*/ 965200 h 1384098"/>
              <a:gd name="connsiteX4-39" fmla="*/ 0 w 4349115"/>
              <a:gd name="connsiteY4-40" fmla="*/ 0 h 1384098"/>
              <a:gd name="connsiteX0-41" fmla="*/ 4349115 w 4349115"/>
              <a:gd name="connsiteY0-42" fmla="*/ 1310323 h 1394492"/>
              <a:gd name="connsiteX1-43" fmla="*/ 2824163 w 4349115"/>
              <a:gd name="connsiteY1-44" fmla="*/ 1339850 h 1394492"/>
              <a:gd name="connsiteX2-45" fmla="*/ 1892300 w 4349115"/>
              <a:gd name="connsiteY2-46" fmla="*/ 1371600 h 1394492"/>
              <a:gd name="connsiteX3-47" fmla="*/ 1092200 w 4349115"/>
              <a:gd name="connsiteY3-48" fmla="*/ 965200 h 1394492"/>
              <a:gd name="connsiteX4-49" fmla="*/ 0 w 4349115"/>
              <a:gd name="connsiteY4-50" fmla="*/ 0 h 1394492"/>
              <a:gd name="connsiteX0-51" fmla="*/ 4349115 w 4349115"/>
              <a:gd name="connsiteY0-52" fmla="*/ 1310323 h 1396987"/>
              <a:gd name="connsiteX1-53" fmla="*/ 2833688 w 4349115"/>
              <a:gd name="connsiteY1-54" fmla="*/ 1349375 h 1396987"/>
              <a:gd name="connsiteX2-55" fmla="*/ 1892300 w 4349115"/>
              <a:gd name="connsiteY2-56" fmla="*/ 1371600 h 1396987"/>
              <a:gd name="connsiteX3-57" fmla="*/ 1092200 w 4349115"/>
              <a:gd name="connsiteY3-58" fmla="*/ 965200 h 1396987"/>
              <a:gd name="connsiteX4-59" fmla="*/ 0 w 4349115"/>
              <a:gd name="connsiteY4-60" fmla="*/ 0 h 1396987"/>
              <a:gd name="connsiteX0-61" fmla="*/ 4349115 w 4349115"/>
              <a:gd name="connsiteY0-62" fmla="*/ 1310323 h 1393348"/>
              <a:gd name="connsiteX1-63" fmla="*/ 2828926 w 4349115"/>
              <a:gd name="connsiteY1-64" fmla="*/ 1335088 h 1393348"/>
              <a:gd name="connsiteX2-65" fmla="*/ 1892300 w 4349115"/>
              <a:gd name="connsiteY2-66" fmla="*/ 1371600 h 1393348"/>
              <a:gd name="connsiteX3-67" fmla="*/ 1092200 w 4349115"/>
              <a:gd name="connsiteY3-68" fmla="*/ 965200 h 1393348"/>
              <a:gd name="connsiteX4-69" fmla="*/ 0 w 4349115"/>
              <a:gd name="connsiteY4-70" fmla="*/ 0 h 1393348"/>
              <a:gd name="connsiteX0-71" fmla="*/ 4349115 w 4349115"/>
              <a:gd name="connsiteY0-72" fmla="*/ 1310323 h 1385226"/>
              <a:gd name="connsiteX1-73" fmla="*/ 2828926 w 4349115"/>
              <a:gd name="connsiteY1-74" fmla="*/ 1335088 h 1385226"/>
              <a:gd name="connsiteX2-75" fmla="*/ 1868487 w 4349115"/>
              <a:gd name="connsiteY2-76" fmla="*/ 1362075 h 1385226"/>
              <a:gd name="connsiteX3-77" fmla="*/ 1092200 w 4349115"/>
              <a:gd name="connsiteY3-78" fmla="*/ 965200 h 1385226"/>
              <a:gd name="connsiteX4-79" fmla="*/ 0 w 4349115"/>
              <a:gd name="connsiteY4-80" fmla="*/ 0 h 13852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49115" h="1385226">
                <a:moveTo>
                  <a:pt x="4349115" y="1310323"/>
                </a:moveTo>
                <a:cubicBezTo>
                  <a:pt x="3845348" y="1260052"/>
                  <a:pt x="3242364" y="1326463"/>
                  <a:pt x="2828926" y="1335088"/>
                </a:cubicBezTo>
                <a:cubicBezTo>
                  <a:pt x="2415488" y="1343713"/>
                  <a:pt x="2157941" y="1423723"/>
                  <a:pt x="1868487" y="1362075"/>
                </a:cubicBezTo>
                <a:cubicBezTo>
                  <a:pt x="1579033" y="1300427"/>
                  <a:pt x="1407583" y="1193800"/>
                  <a:pt x="1092200" y="965200"/>
                </a:cubicBezTo>
                <a:cubicBezTo>
                  <a:pt x="776817" y="736600"/>
                  <a:pt x="388408" y="368300"/>
                  <a:pt x="0" y="0"/>
                </a:cubicBezTo>
              </a:path>
            </a:pathLst>
          </a:custGeom>
          <a:noFill/>
          <a:ln w="241300">
            <a:solidFill>
              <a:srgbClr val="F8F8F8">
                <a:alpha val="6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2" name="虚尾箭头 272"/>
          <p:cNvSpPr/>
          <p:nvPr/>
        </p:nvSpPr>
        <p:spPr>
          <a:xfrm rot="13619134">
            <a:off x="2339962" y="1787398"/>
            <a:ext cx="298450" cy="36893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293" name="文本框 292"/>
          <p:cNvSpPr txBox="1"/>
          <p:nvPr>
            <p:custDataLst>
              <p:tags r:id="rId104"/>
            </p:custDataLst>
          </p:nvPr>
        </p:nvSpPr>
        <p:spPr>
          <a:xfrm rot="18827343">
            <a:off x="2163465" y="2022314"/>
            <a:ext cx="1143536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至贵黔高速</a:t>
            </a:r>
            <a:endParaRPr lang="zh-CN" altLang="en-US" sz="140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05"/>
            </p:custDataLst>
          </p:nvPr>
        </p:nvSpPr>
        <p:spPr>
          <a:xfrm>
            <a:off x="4345536" y="3566919"/>
            <a:ext cx="1784951" cy="321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农贸市场（规划）</a:t>
            </a:r>
            <a:endParaRPr lang="zh-CN" sz="1600" b="1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546759" y="7594082"/>
            <a:ext cx="254602" cy="1315527"/>
            <a:chOff x="5241288" y="7612410"/>
            <a:chExt cx="254602" cy="1315527"/>
          </a:xfrm>
        </p:grpSpPr>
        <p:sp>
          <p:nvSpPr>
            <p:cNvPr id="28" name="椭圆 27"/>
            <p:cNvSpPr/>
            <p:nvPr>
              <p:custDataLst>
                <p:tags r:id="rId106"/>
              </p:custDataLst>
            </p:nvPr>
          </p:nvSpPr>
          <p:spPr>
            <a:xfrm>
              <a:off x="5247572" y="8167678"/>
              <a:ext cx="248193" cy="248048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</a:t>
              </a:r>
              <a:endParaRPr lang="en-US" altLang="zh-CN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2" name="椭圆 51"/>
            <p:cNvSpPr/>
            <p:nvPr>
              <p:custDataLst>
                <p:tags r:id="rId107"/>
              </p:custDataLst>
            </p:nvPr>
          </p:nvSpPr>
          <p:spPr>
            <a:xfrm>
              <a:off x="5247697" y="8428564"/>
              <a:ext cx="248193" cy="248048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厕</a:t>
              </a:r>
              <a:endParaRPr lang="en-US" altLang="zh-CN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3" name="椭圆 52"/>
            <p:cNvSpPr/>
            <p:nvPr>
              <p:custDataLst>
                <p:tags r:id="rId108"/>
              </p:custDataLst>
            </p:nvPr>
          </p:nvSpPr>
          <p:spPr>
            <a:xfrm>
              <a:off x="5244135" y="7885460"/>
              <a:ext cx="248193" cy="248048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1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文</a:t>
              </a:r>
              <a:endParaRPr lang="en-US" altLang="zh-CN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4" name="椭圆 53"/>
            <p:cNvSpPr/>
            <p:nvPr>
              <p:custDataLst>
                <p:tags r:id="rId109"/>
              </p:custDataLst>
            </p:nvPr>
          </p:nvSpPr>
          <p:spPr>
            <a:xfrm>
              <a:off x="5241288" y="8679889"/>
              <a:ext cx="248193" cy="248048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100" b="1">
                  <a:solidFill>
                    <a:srgbClr val="2C3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物</a:t>
              </a:r>
              <a:endParaRPr lang="en-US" altLang="zh-CN" sz="1100" b="1">
                <a:solidFill>
                  <a:srgbClr val="2C35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5" name="椭圆 54"/>
            <p:cNvSpPr/>
            <p:nvPr>
              <p:custDataLst>
                <p:tags r:id="rId110"/>
              </p:custDataLst>
            </p:nvPr>
          </p:nvSpPr>
          <p:spPr>
            <a:xfrm>
              <a:off x="5244135" y="7612410"/>
              <a:ext cx="248193" cy="248048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1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健</a:t>
              </a:r>
              <a:endParaRPr lang="en-US" altLang="zh-CN" sz="1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57" name="文本框 56"/>
          <p:cNvSpPr txBox="1"/>
          <p:nvPr>
            <p:custDataLst>
              <p:tags r:id="rId111"/>
            </p:custDataLst>
          </p:nvPr>
        </p:nvSpPr>
        <p:spPr>
          <a:xfrm>
            <a:off x="8758941" y="9752405"/>
            <a:ext cx="1394451" cy="440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800">
                <a:effectLst>
                  <a:glow rad="50800">
                    <a:schemeClr val="bg1"/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高笋塘组</a:t>
            </a:r>
            <a:endParaRPr lang="zh-CN" altLang="en-US" sz="1800">
              <a:effectLst>
                <a:glow rad="50800">
                  <a:schemeClr val="bg1"/>
                </a:glo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112"/>
            </p:custDataLst>
          </p:nvPr>
        </p:nvSpPr>
        <p:spPr>
          <a:xfrm>
            <a:off x="5717010" y="9722507"/>
            <a:ext cx="1394451" cy="440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800">
                <a:effectLst>
                  <a:glow rad="50800">
                    <a:schemeClr val="bg1"/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上街组</a:t>
            </a:r>
            <a:endParaRPr lang="zh-CN" altLang="en-US" sz="1800">
              <a:effectLst>
                <a:glow rad="50800">
                  <a:schemeClr val="bg1"/>
                </a:glo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113"/>
            </p:custDataLst>
          </p:nvPr>
        </p:nvSpPr>
        <p:spPr>
          <a:xfrm>
            <a:off x="7202556" y="6171222"/>
            <a:ext cx="995323" cy="36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800">
                <a:effectLst>
                  <a:glow rad="50800">
                    <a:schemeClr val="bg1"/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中街组</a:t>
            </a:r>
            <a:endParaRPr lang="zh-CN" altLang="en-US" sz="1800">
              <a:effectLst>
                <a:glow rad="50800">
                  <a:schemeClr val="bg1"/>
                </a:glo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114"/>
            </p:custDataLst>
          </p:nvPr>
        </p:nvSpPr>
        <p:spPr>
          <a:xfrm>
            <a:off x="6508198" y="3619300"/>
            <a:ext cx="1347812" cy="339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800">
                <a:effectLst>
                  <a:glow rad="50800">
                    <a:schemeClr val="bg1"/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下街组</a:t>
            </a:r>
            <a:endParaRPr lang="zh-CN" altLang="en-US" sz="1800">
              <a:effectLst>
                <a:glow rad="50800">
                  <a:schemeClr val="bg1"/>
                </a:glo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TABLE_ENDDRAG_ORIGIN_RECT" val="392*143"/>
  <p:tag name="TABLE_ENDDRAG_RECT" val="26*978*392*143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TABLE_ENDDRAG_ORIGIN_RECT" val="501*193"/>
  <p:tag name="TABLE_ENDDRAG_RECT" val="1155*774*501*193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COMMONDATA" val="eyJoZGlkIjoiYWI2MjJhZjNmOTczNzgwYWYzOWRkODk4NGVhMTdmYjQifQ=="/>
  <p:tag name="KSO_WPP_MARK_KEY" val="f94cdee3-da07-45db-b9e1-61d8ea4c9466"/>
  <p:tag name="commondata" val="eyJoZGlkIjoiYmVhZmQxZmFkYTE3NDkxODIwNDRmNjlkNTgyMjk4MDkifQ==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TABLE_ENDDRAG_ORIGIN_RECT" val="501*193"/>
  <p:tag name="TABLE_ENDDRAG_RECT" val="1155*774*501*193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4044</Words>
  <Application>WPS 演示</Application>
  <PresentationFormat>自定义</PresentationFormat>
  <Paragraphs>715</Paragraphs>
  <Slides>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3" baseType="lpstr">
      <vt:lpstr>Arial</vt:lpstr>
      <vt:lpstr>宋体</vt:lpstr>
      <vt:lpstr>Wingdings</vt:lpstr>
      <vt:lpstr>微软雅黑</vt:lpstr>
      <vt:lpstr>黑体</vt:lpstr>
      <vt:lpstr>Calibri</vt:lpstr>
      <vt:lpstr>Arial Unicode MS</vt:lpstr>
      <vt:lpstr>Calibri Light</vt:lpstr>
      <vt:lpstr>等线</vt:lpstr>
      <vt:lpstr>Office 主题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清欢渡</cp:lastModifiedBy>
  <cp:revision>790</cp:revision>
  <cp:lastPrinted>2022-06-07T02:51:00Z</cp:lastPrinted>
  <dcterms:created xsi:type="dcterms:W3CDTF">2022-05-27T07:05:00Z</dcterms:created>
  <dcterms:modified xsi:type="dcterms:W3CDTF">2024-10-17T01:55:10Z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11E51BD49E55439F855F6AAFE77F7F1E_12</vt:lpwstr>
  </property>
  <property fmtid="{D5CDD505-2E9C-101B-9397-08002B2CF9AE}" pid="3" name="KSOProductBuildVer">
    <vt:lpwstr>2052-12.1.0.18276</vt:lpwstr>
  </property>
</Properties>
</file>